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Poppins Italic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5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17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25284" y="0"/>
            <a:ext cx="10462716" cy="10287000"/>
            <a:chOff x="0" y="0"/>
            <a:chExt cx="162094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094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20948">
                  <a:moveTo>
                    <a:pt x="0" y="0"/>
                  </a:moveTo>
                  <a:lnTo>
                    <a:pt x="1620948" y="0"/>
                  </a:lnTo>
                  <a:lnTo>
                    <a:pt x="162094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3886" t="0" r="-29085" b="-104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8133279" cy="10287000"/>
            <a:chOff x="0" y="0"/>
            <a:chExt cx="214209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420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2098">
                  <a:moveTo>
                    <a:pt x="0" y="0"/>
                  </a:moveTo>
                  <a:lnTo>
                    <a:pt x="2142098" y="0"/>
                  </a:lnTo>
                  <a:lnTo>
                    <a:pt x="21420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142098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400000">
            <a:off x="5253534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9686" y="1144810"/>
            <a:ext cx="11723835" cy="131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8"/>
              </a:lnSpc>
              <a:spcBef>
                <a:spcPct val="0"/>
              </a:spcBef>
            </a:pPr>
            <a:r>
              <a:rPr lang="en-US" b="true" sz="36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LEGAL DOCUMENT SUMMARIZER USING DOMAIN-SPECIFIC MODELS AND REINFORCEMENT LEARNING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079570" y="323091"/>
            <a:ext cx="1784579" cy="1852989"/>
            <a:chOff x="0" y="0"/>
            <a:chExt cx="1461212" cy="1517227"/>
          </a:xfrm>
        </p:grpSpPr>
        <p:sp>
          <p:nvSpPr>
            <p:cNvPr name="Freeform 10" id="10" descr="Indian Institute of Information Technology, Nagpur - Wikipedia"/>
            <p:cNvSpPr/>
            <p:nvPr/>
          </p:nvSpPr>
          <p:spPr>
            <a:xfrm flipH="false" flipV="false" rot="0">
              <a:off x="0" y="0"/>
              <a:ext cx="1461262" cy="1517269"/>
            </a:xfrm>
            <a:custGeom>
              <a:avLst/>
              <a:gdLst/>
              <a:ahLst/>
              <a:cxnLst/>
              <a:rect r="r" b="b" t="t" l="l"/>
              <a:pathLst>
                <a:path h="1517269" w="1461262">
                  <a:moveTo>
                    <a:pt x="0" y="0"/>
                  </a:moveTo>
                  <a:lnTo>
                    <a:pt x="1461262" y="0"/>
                  </a:lnTo>
                  <a:lnTo>
                    <a:pt x="1461262" y="1517269"/>
                  </a:lnTo>
                  <a:lnTo>
                    <a:pt x="0" y="1517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-20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33097" y="7298688"/>
            <a:ext cx="6664325" cy="225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Kedar Mahajan - BT23CSA033</a:t>
            </a:r>
          </a:p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Koustubh Gadekar - BT23CSA039</a:t>
            </a:r>
          </a:p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Sumedh Lohekar - BT23CSA051</a:t>
            </a:r>
          </a:p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Mangesh Thale - BT23CSA065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6841" y="5829807"/>
            <a:ext cx="3574256" cy="90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</a:t>
            </a:r>
            <a:r>
              <a:rPr lang="en-US" sz="25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 the guidance of</a:t>
            </a:r>
          </a:p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b="true" sz="25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Ms. Komal Sharma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9686" y="3307257"/>
            <a:ext cx="9069652" cy="92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7"/>
              </a:lnSpc>
              <a:spcBef>
                <a:spcPct val="0"/>
              </a:spcBef>
            </a:pPr>
            <a:r>
              <a:rPr lang="en-US" sz="26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Unsupervised Approach to Multi-Aspect Legal Summarization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90621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-2303098">
              <a:off x="-351875" y="-238379"/>
              <a:ext cx="2026306" cy="2070483"/>
            </a:xfrm>
            <a:custGeom>
              <a:avLst/>
              <a:gdLst/>
              <a:ahLst/>
              <a:cxnLst/>
              <a:rect r="r" b="b" t="t" l="l"/>
              <a:pathLst>
                <a:path h="2070483" w="2026306">
                  <a:moveTo>
                    <a:pt x="989612" y="0"/>
                  </a:moveTo>
                  <a:lnTo>
                    <a:pt x="2026306" y="821231"/>
                  </a:lnTo>
                  <a:lnTo>
                    <a:pt x="1036694" y="2070483"/>
                  </a:lnTo>
                  <a:lnTo>
                    <a:pt x="0" y="1249252"/>
                  </a:lnTo>
                  <a:close/>
                </a:path>
              </a:pathLst>
            </a:custGeom>
            <a:blipFill>
              <a:blip r:embed="rId4">
                <a:alphaModFix amt="67000"/>
              </a:blip>
              <a:stretch>
                <a:fillRect l="-10852" t="0" r="-38838" b="-1573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868263"/>
            <a:ext cx="11601004" cy="77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b="true" sz="46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 Architecture 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074664"/>
            <a:ext cx="1630352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multi-aspect policy network leverages a shared encoding layer with specialized attention mechanisms to capture distinct rhetorical aspects within legal documents.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8227" y="3206145"/>
            <a:ext cx="7820939" cy="2754088"/>
            <a:chOff x="0" y="0"/>
            <a:chExt cx="10427919" cy="3672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410" y="6654"/>
              <a:ext cx="10413076" cy="3658739"/>
            </a:xfrm>
            <a:custGeom>
              <a:avLst/>
              <a:gdLst/>
              <a:ahLst/>
              <a:cxnLst/>
              <a:rect r="r" b="b" t="t" l="l"/>
              <a:pathLst>
                <a:path h="3658739" w="10413076">
                  <a:moveTo>
                    <a:pt x="0" y="13309"/>
                  </a:moveTo>
                  <a:cubicBezTo>
                    <a:pt x="0" y="5989"/>
                    <a:pt x="6669" y="0"/>
                    <a:pt x="14820" y="0"/>
                  </a:cubicBezTo>
                  <a:lnTo>
                    <a:pt x="10398255" y="0"/>
                  </a:lnTo>
                  <a:cubicBezTo>
                    <a:pt x="10406406" y="0"/>
                    <a:pt x="10413076" y="5989"/>
                    <a:pt x="10413076" y="13309"/>
                  </a:cubicBezTo>
                  <a:lnTo>
                    <a:pt x="10413076" y="3645431"/>
                  </a:lnTo>
                  <a:cubicBezTo>
                    <a:pt x="10413076" y="3652751"/>
                    <a:pt x="10406406" y="3658739"/>
                    <a:pt x="10398255" y="3658739"/>
                  </a:cubicBezTo>
                  <a:lnTo>
                    <a:pt x="14820" y="3658739"/>
                  </a:lnTo>
                  <a:cubicBezTo>
                    <a:pt x="6669" y="3658739"/>
                    <a:pt x="0" y="3652751"/>
                    <a:pt x="0" y="3645431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27895" cy="3672048"/>
            </a:xfrm>
            <a:custGeom>
              <a:avLst/>
              <a:gdLst/>
              <a:ahLst/>
              <a:cxnLst/>
              <a:rect r="r" b="b" t="t" l="l"/>
              <a:pathLst>
                <a:path h="3672048" w="10427895">
                  <a:moveTo>
                    <a:pt x="0" y="19963"/>
                  </a:moveTo>
                  <a:cubicBezTo>
                    <a:pt x="0" y="8983"/>
                    <a:pt x="10003" y="0"/>
                    <a:pt x="22230" y="0"/>
                  </a:cubicBezTo>
                  <a:lnTo>
                    <a:pt x="10405665" y="0"/>
                  </a:lnTo>
                  <a:lnTo>
                    <a:pt x="10405665" y="6654"/>
                  </a:lnTo>
                  <a:lnTo>
                    <a:pt x="10405665" y="0"/>
                  </a:lnTo>
                  <a:cubicBezTo>
                    <a:pt x="10417891" y="0"/>
                    <a:pt x="10427895" y="8983"/>
                    <a:pt x="10427895" y="19963"/>
                  </a:cubicBezTo>
                  <a:lnTo>
                    <a:pt x="10420486" y="19963"/>
                  </a:lnTo>
                  <a:lnTo>
                    <a:pt x="10427895" y="19963"/>
                  </a:lnTo>
                  <a:lnTo>
                    <a:pt x="10427895" y="3652085"/>
                  </a:lnTo>
                  <a:lnTo>
                    <a:pt x="10420486" y="3652085"/>
                  </a:lnTo>
                  <a:lnTo>
                    <a:pt x="10427895" y="3652085"/>
                  </a:lnTo>
                  <a:cubicBezTo>
                    <a:pt x="10427895" y="3663175"/>
                    <a:pt x="10417891" y="3672048"/>
                    <a:pt x="10405665" y="3672048"/>
                  </a:cubicBezTo>
                  <a:lnTo>
                    <a:pt x="10405665" y="3665393"/>
                  </a:lnTo>
                  <a:lnTo>
                    <a:pt x="10405665" y="3672048"/>
                  </a:lnTo>
                  <a:lnTo>
                    <a:pt x="22230" y="3672048"/>
                  </a:lnTo>
                  <a:lnTo>
                    <a:pt x="22230" y="3665393"/>
                  </a:lnTo>
                  <a:lnTo>
                    <a:pt x="22230" y="3672048"/>
                  </a:lnTo>
                  <a:cubicBezTo>
                    <a:pt x="10003" y="3672048"/>
                    <a:pt x="0" y="3663064"/>
                    <a:pt x="0" y="3652085"/>
                  </a:cubicBezTo>
                  <a:lnTo>
                    <a:pt x="0" y="19963"/>
                  </a:lnTo>
                  <a:lnTo>
                    <a:pt x="7410" y="19963"/>
                  </a:lnTo>
                  <a:lnTo>
                    <a:pt x="0" y="19963"/>
                  </a:lnTo>
                  <a:moveTo>
                    <a:pt x="14820" y="19963"/>
                  </a:moveTo>
                  <a:lnTo>
                    <a:pt x="14820" y="3652085"/>
                  </a:lnTo>
                  <a:lnTo>
                    <a:pt x="7410" y="3652085"/>
                  </a:lnTo>
                  <a:lnTo>
                    <a:pt x="14820" y="3652085"/>
                  </a:lnTo>
                  <a:cubicBezTo>
                    <a:pt x="14820" y="3655745"/>
                    <a:pt x="18154" y="3658739"/>
                    <a:pt x="22230" y="3658739"/>
                  </a:cubicBezTo>
                  <a:lnTo>
                    <a:pt x="10405665" y="3658739"/>
                  </a:lnTo>
                  <a:cubicBezTo>
                    <a:pt x="10409741" y="3658739"/>
                    <a:pt x="10413075" y="3655745"/>
                    <a:pt x="10413075" y="3652085"/>
                  </a:cubicBezTo>
                  <a:lnTo>
                    <a:pt x="10413075" y="19963"/>
                  </a:lnTo>
                  <a:cubicBezTo>
                    <a:pt x="10413075" y="16303"/>
                    <a:pt x="10409741" y="13309"/>
                    <a:pt x="10405665" y="13309"/>
                  </a:cubicBezTo>
                  <a:lnTo>
                    <a:pt x="22230" y="13309"/>
                  </a:lnTo>
                  <a:lnTo>
                    <a:pt x="22230" y="6654"/>
                  </a:lnTo>
                  <a:lnTo>
                    <a:pt x="22230" y="13309"/>
                  </a:lnTo>
                  <a:cubicBezTo>
                    <a:pt x="18154" y="13309"/>
                    <a:pt x="14820" y="16303"/>
                    <a:pt x="14820" y="19963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11010" y="3322439"/>
            <a:ext cx="4158258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b="true" sz="25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Shared Bi-LSTM Encoder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647" y="4000500"/>
            <a:ext cx="7340925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512-dimensional bidirectional LSTM processes sequential sentence embeddings, capturing contextual dependencies across the entire document.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77965" y="3206145"/>
            <a:ext cx="7823515" cy="2754088"/>
            <a:chOff x="0" y="0"/>
            <a:chExt cx="10431354" cy="36721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12" y="6654"/>
              <a:ext cx="10416436" cy="3658739"/>
            </a:xfrm>
            <a:custGeom>
              <a:avLst/>
              <a:gdLst/>
              <a:ahLst/>
              <a:cxnLst/>
              <a:rect r="r" b="b" t="t" l="l"/>
              <a:pathLst>
                <a:path h="3658739" w="10416436">
                  <a:moveTo>
                    <a:pt x="0" y="13309"/>
                  </a:moveTo>
                  <a:cubicBezTo>
                    <a:pt x="0" y="5989"/>
                    <a:pt x="6671" y="0"/>
                    <a:pt x="14825" y="0"/>
                  </a:cubicBezTo>
                  <a:lnTo>
                    <a:pt x="10401612" y="0"/>
                  </a:lnTo>
                  <a:cubicBezTo>
                    <a:pt x="10409765" y="0"/>
                    <a:pt x="10416436" y="5989"/>
                    <a:pt x="10416436" y="13309"/>
                  </a:cubicBezTo>
                  <a:lnTo>
                    <a:pt x="10416436" y="3645431"/>
                  </a:lnTo>
                  <a:cubicBezTo>
                    <a:pt x="10416436" y="3652751"/>
                    <a:pt x="10409765" y="3658739"/>
                    <a:pt x="10401612" y="3658739"/>
                  </a:cubicBezTo>
                  <a:lnTo>
                    <a:pt x="14825" y="3658739"/>
                  </a:lnTo>
                  <a:cubicBezTo>
                    <a:pt x="6671" y="3658739"/>
                    <a:pt x="0" y="3652751"/>
                    <a:pt x="0" y="3645431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1260" cy="3672048"/>
            </a:xfrm>
            <a:custGeom>
              <a:avLst/>
              <a:gdLst/>
              <a:ahLst/>
              <a:cxnLst/>
              <a:rect r="r" b="b" t="t" l="l"/>
              <a:pathLst>
                <a:path h="3672048" w="10431260">
                  <a:moveTo>
                    <a:pt x="0" y="19963"/>
                  </a:moveTo>
                  <a:cubicBezTo>
                    <a:pt x="0" y="8983"/>
                    <a:pt x="10007" y="0"/>
                    <a:pt x="22237" y="0"/>
                  </a:cubicBezTo>
                  <a:lnTo>
                    <a:pt x="10409024" y="0"/>
                  </a:lnTo>
                  <a:lnTo>
                    <a:pt x="10409024" y="6654"/>
                  </a:lnTo>
                  <a:lnTo>
                    <a:pt x="10409024" y="0"/>
                  </a:lnTo>
                  <a:cubicBezTo>
                    <a:pt x="10421254" y="0"/>
                    <a:pt x="10431260" y="8983"/>
                    <a:pt x="10431260" y="19963"/>
                  </a:cubicBezTo>
                  <a:lnTo>
                    <a:pt x="10423848" y="19963"/>
                  </a:lnTo>
                  <a:lnTo>
                    <a:pt x="10431260" y="19963"/>
                  </a:lnTo>
                  <a:lnTo>
                    <a:pt x="10431260" y="3652085"/>
                  </a:lnTo>
                  <a:lnTo>
                    <a:pt x="10423848" y="3652085"/>
                  </a:lnTo>
                  <a:lnTo>
                    <a:pt x="10431260" y="3652085"/>
                  </a:lnTo>
                  <a:cubicBezTo>
                    <a:pt x="10431260" y="3663175"/>
                    <a:pt x="10421254" y="3672048"/>
                    <a:pt x="10409024" y="3672048"/>
                  </a:cubicBezTo>
                  <a:lnTo>
                    <a:pt x="10409024" y="3665393"/>
                  </a:lnTo>
                  <a:lnTo>
                    <a:pt x="10409024" y="3672048"/>
                  </a:lnTo>
                  <a:lnTo>
                    <a:pt x="22237" y="3672048"/>
                  </a:lnTo>
                  <a:lnTo>
                    <a:pt x="22237" y="3665393"/>
                  </a:lnTo>
                  <a:lnTo>
                    <a:pt x="22237" y="3672048"/>
                  </a:lnTo>
                  <a:cubicBezTo>
                    <a:pt x="10007" y="3672048"/>
                    <a:pt x="0" y="3663064"/>
                    <a:pt x="0" y="3652085"/>
                  </a:cubicBezTo>
                  <a:lnTo>
                    <a:pt x="0" y="19963"/>
                  </a:lnTo>
                  <a:lnTo>
                    <a:pt x="7412" y="19963"/>
                  </a:lnTo>
                  <a:lnTo>
                    <a:pt x="0" y="19963"/>
                  </a:lnTo>
                  <a:moveTo>
                    <a:pt x="14825" y="19963"/>
                  </a:moveTo>
                  <a:lnTo>
                    <a:pt x="14825" y="3652085"/>
                  </a:lnTo>
                  <a:lnTo>
                    <a:pt x="7412" y="3652085"/>
                  </a:lnTo>
                  <a:lnTo>
                    <a:pt x="14825" y="3652085"/>
                  </a:lnTo>
                  <a:cubicBezTo>
                    <a:pt x="14825" y="3655745"/>
                    <a:pt x="18160" y="3658739"/>
                    <a:pt x="22237" y="3658739"/>
                  </a:cubicBezTo>
                  <a:lnTo>
                    <a:pt x="10409024" y="3658739"/>
                  </a:lnTo>
                  <a:cubicBezTo>
                    <a:pt x="10413101" y="3658739"/>
                    <a:pt x="10416436" y="3655745"/>
                    <a:pt x="10416436" y="3652085"/>
                  </a:cubicBezTo>
                  <a:lnTo>
                    <a:pt x="10416436" y="19963"/>
                  </a:lnTo>
                  <a:cubicBezTo>
                    <a:pt x="10416436" y="16303"/>
                    <a:pt x="10413101" y="13309"/>
                    <a:pt x="10409024" y="13309"/>
                  </a:cubicBezTo>
                  <a:lnTo>
                    <a:pt x="22237" y="13309"/>
                  </a:lnTo>
                  <a:lnTo>
                    <a:pt x="22237" y="6654"/>
                  </a:lnTo>
                  <a:lnTo>
                    <a:pt x="22237" y="13309"/>
                  </a:lnTo>
                  <a:cubicBezTo>
                    <a:pt x="18160" y="13309"/>
                    <a:pt x="14825" y="16303"/>
                    <a:pt x="14825" y="19963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9728895" y="3322439"/>
            <a:ext cx="3805982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b="true" sz="25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Positional Embeddings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1530" y="4093934"/>
            <a:ext cx="7067595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up to 2000 positions, enabling the model to leverage structural information critical in legal document understanding.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8227" y="6484108"/>
            <a:ext cx="7820939" cy="2970912"/>
            <a:chOff x="0" y="0"/>
            <a:chExt cx="10427919" cy="39612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410" y="8178"/>
              <a:ext cx="10413076" cy="3944896"/>
            </a:xfrm>
            <a:custGeom>
              <a:avLst/>
              <a:gdLst/>
              <a:ahLst/>
              <a:cxnLst/>
              <a:rect r="r" b="b" t="t" l="l"/>
              <a:pathLst>
                <a:path h="3944896" w="10413076">
                  <a:moveTo>
                    <a:pt x="0" y="16355"/>
                  </a:moveTo>
                  <a:cubicBezTo>
                    <a:pt x="0" y="7360"/>
                    <a:pt x="6669" y="0"/>
                    <a:pt x="14820" y="0"/>
                  </a:cubicBezTo>
                  <a:lnTo>
                    <a:pt x="10398255" y="0"/>
                  </a:lnTo>
                  <a:cubicBezTo>
                    <a:pt x="10406530" y="0"/>
                    <a:pt x="10413076" y="7360"/>
                    <a:pt x="10413076" y="16355"/>
                  </a:cubicBezTo>
                  <a:lnTo>
                    <a:pt x="10413076" y="3928540"/>
                  </a:lnTo>
                  <a:cubicBezTo>
                    <a:pt x="10413076" y="3937535"/>
                    <a:pt x="10406406" y="3944895"/>
                    <a:pt x="10398255" y="3944895"/>
                  </a:cubicBezTo>
                  <a:lnTo>
                    <a:pt x="14820" y="3944895"/>
                  </a:lnTo>
                  <a:cubicBezTo>
                    <a:pt x="6545" y="3944895"/>
                    <a:pt x="0" y="3937535"/>
                    <a:pt x="0" y="392854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27895" cy="3961248"/>
            </a:xfrm>
            <a:custGeom>
              <a:avLst/>
              <a:gdLst/>
              <a:ahLst/>
              <a:cxnLst/>
              <a:rect r="r" b="b" t="t" l="l"/>
              <a:pathLst>
                <a:path h="3961248" w="10427895">
                  <a:moveTo>
                    <a:pt x="0" y="24533"/>
                  </a:moveTo>
                  <a:cubicBezTo>
                    <a:pt x="0" y="10904"/>
                    <a:pt x="10003" y="0"/>
                    <a:pt x="22230" y="0"/>
                  </a:cubicBezTo>
                  <a:lnTo>
                    <a:pt x="10405665" y="0"/>
                  </a:lnTo>
                  <a:lnTo>
                    <a:pt x="10405665" y="8178"/>
                  </a:lnTo>
                  <a:lnTo>
                    <a:pt x="10405665" y="0"/>
                  </a:lnTo>
                  <a:cubicBezTo>
                    <a:pt x="10418015" y="0"/>
                    <a:pt x="10427895" y="10904"/>
                    <a:pt x="10427895" y="24533"/>
                  </a:cubicBezTo>
                  <a:lnTo>
                    <a:pt x="10420486" y="24533"/>
                  </a:lnTo>
                  <a:lnTo>
                    <a:pt x="10427895" y="24533"/>
                  </a:lnTo>
                  <a:lnTo>
                    <a:pt x="10427895" y="3936718"/>
                  </a:lnTo>
                  <a:lnTo>
                    <a:pt x="10420486" y="3936718"/>
                  </a:lnTo>
                  <a:lnTo>
                    <a:pt x="10427895" y="3936718"/>
                  </a:lnTo>
                  <a:cubicBezTo>
                    <a:pt x="10427895" y="3950347"/>
                    <a:pt x="10417891" y="3961248"/>
                    <a:pt x="10405665" y="3961248"/>
                  </a:cubicBezTo>
                  <a:lnTo>
                    <a:pt x="10405665" y="3953073"/>
                  </a:lnTo>
                  <a:lnTo>
                    <a:pt x="10405665" y="3961248"/>
                  </a:lnTo>
                  <a:lnTo>
                    <a:pt x="22230" y="3961248"/>
                  </a:lnTo>
                  <a:lnTo>
                    <a:pt x="22230" y="3953073"/>
                  </a:lnTo>
                  <a:lnTo>
                    <a:pt x="22230" y="3961248"/>
                  </a:lnTo>
                  <a:cubicBezTo>
                    <a:pt x="9880" y="3961248"/>
                    <a:pt x="0" y="3950347"/>
                    <a:pt x="0" y="3936718"/>
                  </a:cubicBezTo>
                  <a:lnTo>
                    <a:pt x="0" y="24533"/>
                  </a:lnTo>
                  <a:lnTo>
                    <a:pt x="7410" y="24533"/>
                  </a:lnTo>
                  <a:lnTo>
                    <a:pt x="0" y="24533"/>
                  </a:lnTo>
                  <a:moveTo>
                    <a:pt x="14820" y="24533"/>
                  </a:moveTo>
                  <a:lnTo>
                    <a:pt x="14820" y="3936718"/>
                  </a:lnTo>
                  <a:lnTo>
                    <a:pt x="7410" y="3936718"/>
                  </a:lnTo>
                  <a:lnTo>
                    <a:pt x="14820" y="3936718"/>
                  </a:lnTo>
                  <a:cubicBezTo>
                    <a:pt x="14820" y="3941215"/>
                    <a:pt x="18154" y="3944896"/>
                    <a:pt x="22230" y="3944896"/>
                  </a:cubicBezTo>
                  <a:lnTo>
                    <a:pt x="10405665" y="3944896"/>
                  </a:lnTo>
                  <a:cubicBezTo>
                    <a:pt x="10409865" y="3944896"/>
                    <a:pt x="10413075" y="3941215"/>
                    <a:pt x="10413075" y="3936718"/>
                  </a:cubicBezTo>
                  <a:lnTo>
                    <a:pt x="10413075" y="24533"/>
                  </a:lnTo>
                  <a:cubicBezTo>
                    <a:pt x="10413075" y="20035"/>
                    <a:pt x="10409741" y="16355"/>
                    <a:pt x="10405665" y="16355"/>
                  </a:cubicBezTo>
                  <a:lnTo>
                    <a:pt x="22230" y="16355"/>
                  </a:lnTo>
                  <a:lnTo>
                    <a:pt x="22230" y="8178"/>
                  </a:lnTo>
                  <a:lnTo>
                    <a:pt x="22230" y="16355"/>
                  </a:lnTo>
                  <a:cubicBezTo>
                    <a:pt x="18031" y="16355"/>
                    <a:pt x="14820" y="20035"/>
                    <a:pt x="14820" y="24533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411010" y="6647293"/>
            <a:ext cx="3794820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b="true" sz="25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Aspect Representation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1010" y="7329872"/>
            <a:ext cx="7273563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Five distinct aspect embeddings (Facts, Analysis, Arguments, Judgement, Statutes) trained to identify rhetorical components.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77965" y="6484108"/>
            <a:ext cx="7823515" cy="2970912"/>
            <a:chOff x="0" y="0"/>
            <a:chExt cx="10431354" cy="39612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412" y="8178"/>
              <a:ext cx="10416436" cy="3944896"/>
            </a:xfrm>
            <a:custGeom>
              <a:avLst/>
              <a:gdLst/>
              <a:ahLst/>
              <a:cxnLst/>
              <a:rect r="r" b="b" t="t" l="l"/>
              <a:pathLst>
                <a:path h="3944896" w="10416436">
                  <a:moveTo>
                    <a:pt x="0" y="16355"/>
                  </a:moveTo>
                  <a:cubicBezTo>
                    <a:pt x="0" y="7360"/>
                    <a:pt x="6671" y="0"/>
                    <a:pt x="14825" y="0"/>
                  </a:cubicBezTo>
                  <a:lnTo>
                    <a:pt x="10401612" y="0"/>
                  </a:lnTo>
                  <a:cubicBezTo>
                    <a:pt x="10409889" y="0"/>
                    <a:pt x="10416436" y="7360"/>
                    <a:pt x="10416436" y="16355"/>
                  </a:cubicBezTo>
                  <a:lnTo>
                    <a:pt x="10416436" y="3928540"/>
                  </a:lnTo>
                  <a:cubicBezTo>
                    <a:pt x="10416436" y="3937535"/>
                    <a:pt x="10409765" y="3944895"/>
                    <a:pt x="10401612" y="3944895"/>
                  </a:cubicBezTo>
                  <a:lnTo>
                    <a:pt x="14825" y="3944895"/>
                  </a:lnTo>
                  <a:cubicBezTo>
                    <a:pt x="6548" y="3944895"/>
                    <a:pt x="0" y="3937535"/>
                    <a:pt x="0" y="392854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31260" cy="3961248"/>
            </a:xfrm>
            <a:custGeom>
              <a:avLst/>
              <a:gdLst/>
              <a:ahLst/>
              <a:cxnLst/>
              <a:rect r="r" b="b" t="t" l="l"/>
              <a:pathLst>
                <a:path h="3961248" w="10431260">
                  <a:moveTo>
                    <a:pt x="0" y="24533"/>
                  </a:moveTo>
                  <a:cubicBezTo>
                    <a:pt x="0" y="10904"/>
                    <a:pt x="10007" y="0"/>
                    <a:pt x="22237" y="0"/>
                  </a:cubicBezTo>
                  <a:lnTo>
                    <a:pt x="10409024" y="0"/>
                  </a:lnTo>
                  <a:lnTo>
                    <a:pt x="10409024" y="8178"/>
                  </a:lnTo>
                  <a:lnTo>
                    <a:pt x="10409024" y="0"/>
                  </a:lnTo>
                  <a:cubicBezTo>
                    <a:pt x="10421378" y="0"/>
                    <a:pt x="10431260" y="10904"/>
                    <a:pt x="10431260" y="24533"/>
                  </a:cubicBezTo>
                  <a:lnTo>
                    <a:pt x="10423848" y="24533"/>
                  </a:lnTo>
                  <a:lnTo>
                    <a:pt x="10431260" y="24533"/>
                  </a:lnTo>
                  <a:lnTo>
                    <a:pt x="10431260" y="3936718"/>
                  </a:lnTo>
                  <a:lnTo>
                    <a:pt x="10423848" y="3936718"/>
                  </a:lnTo>
                  <a:lnTo>
                    <a:pt x="10431260" y="3936718"/>
                  </a:lnTo>
                  <a:cubicBezTo>
                    <a:pt x="10431260" y="3950347"/>
                    <a:pt x="10421254" y="3961248"/>
                    <a:pt x="10409024" y="3961248"/>
                  </a:cubicBezTo>
                  <a:lnTo>
                    <a:pt x="10409024" y="3953073"/>
                  </a:lnTo>
                  <a:lnTo>
                    <a:pt x="10409024" y="3961248"/>
                  </a:lnTo>
                  <a:lnTo>
                    <a:pt x="22237" y="3961248"/>
                  </a:lnTo>
                  <a:lnTo>
                    <a:pt x="22237" y="3953073"/>
                  </a:lnTo>
                  <a:lnTo>
                    <a:pt x="22237" y="3961248"/>
                  </a:lnTo>
                  <a:cubicBezTo>
                    <a:pt x="9883" y="3961248"/>
                    <a:pt x="0" y="3950347"/>
                    <a:pt x="0" y="3936718"/>
                  </a:cubicBezTo>
                  <a:lnTo>
                    <a:pt x="0" y="24533"/>
                  </a:lnTo>
                  <a:lnTo>
                    <a:pt x="7412" y="24533"/>
                  </a:lnTo>
                  <a:lnTo>
                    <a:pt x="0" y="24533"/>
                  </a:lnTo>
                  <a:moveTo>
                    <a:pt x="14825" y="24533"/>
                  </a:moveTo>
                  <a:lnTo>
                    <a:pt x="14825" y="3936718"/>
                  </a:lnTo>
                  <a:lnTo>
                    <a:pt x="7412" y="3936718"/>
                  </a:lnTo>
                  <a:lnTo>
                    <a:pt x="14825" y="3936718"/>
                  </a:lnTo>
                  <a:cubicBezTo>
                    <a:pt x="14825" y="3941215"/>
                    <a:pt x="18160" y="3944896"/>
                    <a:pt x="22237" y="3944896"/>
                  </a:cubicBezTo>
                  <a:lnTo>
                    <a:pt x="10409024" y="3944896"/>
                  </a:lnTo>
                  <a:cubicBezTo>
                    <a:pt x="10413225" y="3944896"/>
                    <a:pt x="10416436" y="3941215"/>
                    <a:pt x="10416436" y="3936718"/>
                  </a:cubicBezTo>
                  <a:lnTo>
                    <a:pt x="10416436" y="24533"/>
                  </a:lnTo>
                  <a:cubicBezTo>
                    <a:pt x="10416436" y="20035"/>
                    <a:pt x="10413101" y="16355"/>
                    <a:pt x="10409024" y="16355"/>
                  </a:cubicBezTo>
                  <a:lnTo>
                    <a:pt x="22237" y="16355"/>
                  </a:lnTo>
                  <a:lnTo>
                    <a:pt x="22237" y="8178"/>
                  </a:lnTo>
                  <a:lnTo>
                    <a:pt x="22237" y="16355"/>
                  </a:lnTo>
                  <a:cubicBezTo>
                    <a:pt x="18036" y="16355"/>
                    <a:pt x="14825" y="20035"/>
                    <a:pt x="14825" y="24533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9728895" y="6647293"/>
            <a:ext cx="3494037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b="true" sz="25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Multi-Head Attention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28895" y="7329872"/>
            <a:ext cx="7193816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4-head attention mechanism enables the model to attend to different semantic relationships simultaneously across aspects.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2936" y="3216830"/>
            <a:ext cx="7415444" cy="86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67"/>
              </a:lnSpc>
              <a:spcBef>
                <a:spcPct val="0"/>
              </a:spcBef>
            </a:pPr>
            <a:r>
              <a:rPr lang="en-US" sz="24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</a:t>
            </a:r>
            <a:r>
              <a:rPr lang="en-US" sz="24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e: Acts as the "Policy" that interacts with the document environment.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513" y="2312886"/>
            <a:ext cx="8087833" cy="60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8"/>
              </a:lnSpc>
              <a:spcBef>
                <a:spcPct val="0"/>
              </a:spcBef>
            </a:pPr>
            <a:r>
              <a:rPr lang="en-US" b="true" sz="3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The Agent (U</a:t>
            </a:r>
            <a:r>
              <a:rPr lang="en-US" b="true" sz="3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nsupervised RL Agent)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0126" y="5372167"/>
            <a:ext cx="3241065" cy="62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8"/>
              </a:lnSpc>
              <a:spcBef>
                <a:spcPct val="0"/>
              </a:spcBef>
            </a:pPr>
            <a:r>
              <a:rPr lang="en-US" b="true" sz="34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b="true" sz="34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ey Functions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3672" y="6006821"/>
            <a:ext cx="6994708" cy="378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encode_sent</a:t>
            </a: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ences: Converts text to embeddings.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select_sentences: Uses a Bernoulli distribution to sample sentences based on Policy Network logits.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train_step: Performs the Policy Gradient update (calculating Advantage and minimizing Loss with Entropy regularization).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2622" y="304360"/>
            <a:ext cx="8658445" cy="138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b="true" sz="4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Core Architecture: Agent &amp; Reference-Free Reward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2023" y="3216830"/>
            <a:ext cx="7499591" cy="2407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7"/>
              </a:lnSpc>
            </a:pPr>
            <a:r>
              <a:rPr lang="en-US" sz="24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</a:t>
            </a:r>
            <a:r>
              <a:rPr lang="en-US" sz="24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e: Replaces the human evaluator; provides the feedback signal.</a:t>
            </a:r>
          </a:p>
          <a:p>
            <a:pPr algn="just">
              <a:lnSpc>
                <a:spcPts val="3047"/>
              </a:lnSpc>
            </a:pPr>
            <a:r>
              <a:rPr lang="en-US" sz="21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Reward Function: </a:t>
            </a:r>
          </a:p>
          <a:p>
            <a:pPr algn="just">
              <a:lnSpc>
                <a:spcPts val="3047"/>
              </a:lnSpc>
            </a:pPr>
            <a:r>
              <a:rPr lang="en-US" sz="21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= α(Coh) + β(Cov) + γ(Div) - δ(Red) + ε(Info) + ζ(Pos) + eta(Len)</a:t>
            </a:r>
          </a:p>
          <a:p>
            <a:pPr algn="just" marL="0" indent="0" lvl="0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2600" y="2312886"/>
            <a:ext cx="8087833" cy="60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8"/>
              </a:lnSpc>
              <a:spcBef>
                <a:spcPct val="0"/>
              </a:spcBef>
            </a:pPr>
            <a:r>
              <a:rPr lang="en-US" b="true" sz="3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Critic (Refere</a:t>
            </a:r>
            <a:r>
              <a:rPr lang="en-US" b="true" sz="3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nce Free Reward)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4652" y="5372167"/>
            <a:ext cx="1726414" cy="62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58"/>
              </a:lnSpc>
              <a:spcBef>
                <a:spcPct val="0"/>
              </a:spcBef>
            </a:pPr>
            <a:r>
              <a:rPr lang="en-US" b="true" sz="34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34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2023" y="6006821"/>
            <a:ext cx="7499591" cy="336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Coher</a:t>
            </a: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ence: Semantic flow between sentences.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Coverage: Similarity to the original document.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Redundancy: Penalty for repetitive information.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Diversity: Spread of information.</a:t>
            </a:r>
          </a:p>
          <a:p>
            <a:pPr algn="l" marL="509434" indent="-254717" lvl="1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Informativeness: Importance/Centrality of sentences.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2303098">
              <a:off x="-351875" y="-238379"/>
              <a:ext cx="2026306" cy="2070483"/>
            </a:xfrm>
            <a:custGeom>
              <a:avLst/>
              <a:gdLst/>
              <a:ahLst/>
              <a:cxnLst/>
              <a:rect r="r" b="b" t="t" l="l"/>
              <a:pathLst>
                <a:path h="2070483" w="2026306">
                  <a:moveTo>
                    <a:pt x="989612" y="0"/>
                  </a:moveTo>
                  <a:lnTo>
                    <a:pt x="2026306" y="821231"/>
                  </a:lnTo>
                  <a:lnTo>
                    <a:pt x="1036694" y="2070483"/>
                  </a:lnTo>
                  <a:lnTo>
                    <a:pt x="0" y="1249252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-10852" t="0" r="-38838" b="-1573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90621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07363" y="737978"/>
            <a:ext cx="11328330" cy="53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7"/>
              </a:lnSpc>
              <a:spcBef>
                <a:spcPct val="0"/>
              </a:spcBef>
            </a:pPr>
            <a:r>
              <a:rPr lang="en-US" b="true" sz="3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Training Pipeline: Optimization &amp; Lifecycle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958" y="1519028"/>
            <a:ext cx="11559735" cy="281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Iterative Process: Iterates through num_epochs and batches of legal judgments.</a:t>
            </a:r>
          </a:p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Temperature: Adjusts sampling temperature (max(0.3, 1.0 - epoch/total)) to balance exploration vs. exploitation as training progresses.</a:t>
            </a:r>
          </a:p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Rate Scheduler: Uses ReduceLROnPlateau to lower the learning rate when the validation reward stops improving.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7363" y="4852778"/>
            <a:ext cx="6479646" cy="53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b="true" sz="3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Management &amp; Stability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363" y="5910472"/>
            <a:ext cx="10282091" cy="321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Validation: Evaluates the model on the validation set at the end of every epoch.</a:t>
            </a:r>
          </a:p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Checkpointing: Saves the model state (unsupervised_rl_model.pt) only when the validation reward improves (Best Model).</a:t>
            </a:r>
          </a:p>
          <a:p>
            <a:pPr algn="l" marL="542556" indent="-271278" lvl="1">
              <a:lnSpc>
                <a:spcPts val="3188"/>
              </a:lnSpc>
              <a:buFont typeface="Arial"/>
              <a:buChar char="•"/>
            </a:pPr>
            <a:r>
              <a:rPr lang="en-US" sz="2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Early Stopping: Halts training if performance doesn't improve after a set number of epochs (Patience = 10) to prevent overfitting.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2303098">
              <a:off x="-351875" y="-238379"/>
              <a:ext cx="2026306" cy="2070483"/>
            </a:xfrm>
            <a:custGeom>
              <a:avLst/>
              <a:gdLst/>
              <a:ahLst/>
              <a:cxnLst/>
              <a:rect r="r" b="b" t="t" l="l"/>
              <a:pathLst>
                <a:path h="2070483" w="2026306">
                  <a:moveTo>
                    <a:pt x="989612" y="0"/>
                  </a:moveTo>
                  <a:lnTo>
                    <a:pt x="2026306" y="821231"/>
                  </a:lnTo>
                  <a:lnTo>
                    <a:pt x="1036694" y="2070483"/>
                  </a:lnTo>
                  <a:lnTo>
                    <a:pt x="0" y="1249252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-10852" t="0" r="-38838" b="-1573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90621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19777" y="419900"/>
            <a:ext cx="8494796" cy="5072839"/>
          </a:xfrm>
          <a:custGeom>
            <a:avLst/>
            <a:gdLst/>
            <a:ahLst/>
            <a:cxnLst/>
            <a:rect r="r" b="b" t="t" l="l"/>
            <a:pathLst>
              <a:path h="5072839" w="8494796">
                <a:moveTo>
                  <a:pt x="0" y="0"/>
                </a:moveTo>
                <a:lnTo>
                  <a:pt x="8494796" y="0"/>
                </a:lnTo>
                <a:lnTo>
                  <a:pt x="8494796" y="5072839"/>
                </a:lnTo>
                <a:lnTo>
                  <a:pt x="0" y="5072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9777" y="5679262"/>
            <a:ext cx="8494796" cy="4112653"/>
          </a:xfrm>
          <a:custGeom>
            <a:avLst/>
            <a:gdLst/>
            <a:ahLst/>
            <a:cxnLst/>
            <a:rect r="r" b="b" t="t" l="l"/>
            <a:pathLst>
              <a:path h="4112653" w="8494796">
                <a:moveTo>
                  <a:pt x="0" y="0"/>
                </a:moveTo>
                <a:lnTo>
                  <a:pt x="8494796" y="0"/>
                </a:lnTo>
                <a:lnTo>
                  <a:pt x="8494796" y="4112652"/>
                </a:lnTo>
                <a:lnTo>
                  <a:pt x="0" y="411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15" t="0" r="0" b="-578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186" y="3179695"/>
            <a:ext cx="7353066" cy="597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655" indent="-256327" lvl="1">
              <a:lnSpc>
                <a:spcPts val="293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methods (Lead-N, TextRank) perform poorly on semantic metrics.</a:t>
            </a:r>
          </a:p>
          <a:p>
            <a:pPr algn="l">
              <a:lnSpc>
                <a:spcPts val="2934"/>
              </a:lnSpc>
            </a:pPr>
          </a:p>
          <a:p>
            <a:pPr algn="l" marL="512655" indent="-256327" lvl="1">
              <a:lnSpc>
                <a:spcPts val="293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MMR achieves the highest ROUGE-1 score (0.399) while Lead-N has the highest ROUGE-2 score (0.147)</a:t>
            </a:r>
          </a:p>
          <a:p>
            <a:pPr algn="l">
              <a:lnSpc>
                <a:spcPts val="2936"/>
              </a:lnSpc>
            </a:pPr>
          </a:p>
          <a:p>
            <a:pPr algn="l" marL="512655" indent="-256327" lvl="1">
              <a:lnSpc>
                <a:spcPts val="2934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TextRank performs consistently low across all ROUGE scores, whereas TF-IDF delivers a more balanced and stable performance across the same evaluation metrics.</a:t>
            </a:r>
          </a:p>
          <a:p>
            <a:pPr algn="l">
              <a:lnSpc>
                <a:spcPts val="2936"/>
              </a:lnSpc>
            </a:pPr>
          </a:p>
          <a:p>
            <a:pPr algn="l" marL="512655" indent="-256327" lvl="1">
              <a:lnSpc>
                <a:spcPts val="2936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RoBERTa Extractive achieved the highest BERTScore (0.80), proving that neural models capture meaning better than keyword-based models.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2770" y="2436891"/>
            <a:ext cx="2830152" cy="46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28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770" y="372275"/>
            <a:ext cx="6437664" cy="68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Comparison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90609" y="1480511"/>
            <a:ext cx="13607819" cy="152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3"/>
              </a:lnSpc>
            </a:pPr>
            <a:r>
              <a:rPr lang="en-US" sz="468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Dynamics &amp; Validation Results</a:t>
            </a:r>
          </a:p>
          <a:p>
            <a:pPr algn="l">
              <a:lnSpc>
                <a:spcPts val="587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27071" y="2370211"/>
            <a:ext cx="1630352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mparative performance analysis of the baseline vs. advanced model architectures.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321524"/>
            <a:ext cx="8042643" cy="4140188"/>
            <a:chOff x="0" y="0"/>
            <a:chExt cx="10723524" cy="552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20" y="10003"/>
              <a:ext cx="10708259" cy="5500139"/>
            </a:xfrm>
            <a:custGeom>
              <a:avLst/>
              <a:gdLst/>
              <a:ahLst/>
              <a:cxnLst/>
              <a:rect r="r" b="b" t="t" l="l"/>
              <a:pathLst>
                <a:path h="5500139" w="10708259">
                  <a:moveTo>
                    <a:pt x="0" y="20007"/>
                  </a:moveTo>
                  <a:cubicBezTo>
                    <a:pt x="0" y="9003"/>
                    <a:pt x="6858" y="0"/>
                    <a:pt x="15240" y="0"/>
                  </a:cubicBezTo>
                  <a:lnTo>
                    <a:pt x="10693019" y="0"/>
                  </a:lnTo>
                  <a:cubicBezTo>
                    <a:pt x="10701401" y="0"/>
                    <a:pt x="10708259" y="9003"/>
                    <a:pt x="10708259" y="20007"/>
                  </a:cubicBezTo>
                  <a:lnTo>
                    <a:pt x="10708259" y="5480132"/>
                  </a:lnTo>
                  <a:cubicBezTo>
                    <a:pt x="10708259" y="5491136"/>
                    <a:pt x="10701401" y="5500139"/>
                    <a:pt x="10693019" y="5500139"/>
                  </a:cubicBezTo>
                  <a:lnTo>
                    <a:pt x="15240" y="5500139"/>
                  </a:lnTo>
                  <a:cubicBezTo>
                    <a:pt x="6858" y="5500139"/>
                    <a:pt x="0" y="5491136"/>
                    <a:pt x="0" y="5480132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3499" cy="5520146"/>
            </a:xfrm>
            <a:custGeom>
              <a:avLst/>
              <a:gdLst/>
              <a:ahLst/>
              <a:cxnLst/>
              <a:rect r="r" b="b" t="t" l="l"/>
              <a:pathLst>
                <a:path h="5520146" w="10723499">
                  <a:moveTo>
                    <a:pt x="0" y="30010"/>
                  </a:moveTo>
                  <a:cubicBezTo>
                    <a:pt x="0" y="13504"/>
                    <a:pt x="10287" y="0"/>
                    <a:pt x="22860" y="0"/>
                  </a:cubicBezTo>
                  <a:lnTo>
                    <a:pt x="10700639" y="0"/>
                  </a:lnTo>
                  <a:lnTo>
                    <a:pt x="10700639" y="10003"/>
                  </a:lnTo>
                  <a:lnTo>
                    <a:pt x="10700639" y="0"/>
                  </a:lnTo>
                  <a:cubicBezTo>
                    <a:pt x="10713212" y="0"/>
                    <a:pt x="10723499" y="13504"/>
                    <a:pt x="10723499" y="30010"/>
                  </a:cubicBezTo>
                  <a:lnTo>
                    <a:pt x="10715879" y="30010"/>
                  </a:lnTo>
                  <a:lnTo>
                    <a:pt x="10723499" y="30010"/>
                  </a:lnTo>
                  <a:lnTo>
                    <a:pt x="10723499" y="5490135"/>
                  </a:lnTo>
                  <a:lnTo>
                    <a:pt x="10715879" y="5490135"/>
                  </a:lnTo>
                  <a:lnTo>
                    <a:pt x="10723499" y="5490135"/>
                  </a:lnTo>
                  <a:cubicBezTo>
                    <a:pt x="10723499" y="5506808"/>
                    <a:pt x="10713212" y="5520146"/>
                    <a:pt x="10700639" y="5520146"/>
                  </a:cubicBezTo>
                  <a:lnTo>
                    <a:pt x="10700639" y="5510142"/>
                  </a:lnTo>
                  <a:lnTo>
                    <a:pt x="10700639" y="5520146"/>
                  </a:lnTo>
                  <a:lnTo>
                    <a:pt x="22860" y="5520146"/>
                  </a:lnTo>
                  <a:lnTo>
                    <a:pt x="22860" y="5510142"/>
                  </a:lnTo>
                  <a:lnTo>
                    <a:pt x="22860" y="5520146"/>
                  </a:lnTo>
                  <a:cubicBezTo>
                    <a:pt x="10287" y="5520146"/>
                    <a:pt x="0" y="5506641"/>
                    <a:pt x="0" y="5490135"/>
                  </a:cubicBezTo>
                  <a:lnTo>
                    <a:pt x="0" y="30010"/>
                  </a:lnTo>
                  <a:lnTo>
                    <a:pt x="7620" y="30010"/>
                  </a:lnTo>
                  <a:lnTo>
                    <a:pt x="0" y="30010"/>
                  </a:lnTo>
                  <a:moveTo>
                    <a:pt x="15240" y="30010"/>
                  </a:moveTo>
                  <a:lnTo>
                    <a:pt x="15240" y="5490135"/>
                  </a:lnTo>
                  <a:lnTo>
                    <a:pt x="7620" y="5490135"/>
                  </a:lnTo>
                  <a:lnTo>
                    <a:pt x="15240" y="5490135"/>
                  </a:lnTo>
                  <a:cubicBezTo>
                    <a:pt x="15240" y="5495637"/>
                    <a:pt x="18669" y="5500139"/>
                    <a:pt x="22860" y="5500139"/>
                  </a:cubicBezTo>
                  <a:lnTo>
                    <a:pt x="10700639" y="5500139"/>
                  </a:lnTo>
                  <a:cubicBezTo>
                    <a:pt x="10704830" y="5500139"/>
                    <a:pt x="10708259" y="5495637"/>
                    <a:pt x="10708259" y="5490135"/>
                  </a:cubicBezTo>
                  <a:lnTo>
                    <a:pt x="10708259" y="30010"/>
                  </a:lnTo>
                  <a:cubicBezTo>
                    <a:pt x="10708259" y="24508"/>
                    <a:pt x="10704830" y="20007"/>
                    <a:pt x="10700639" y="20007"/>
                  </a:cubicBezTo>
                  <a:lnTo>
                    <a:pt x="22860" y="20007"/>
                  </a:lnTo>
                  <a:lnTo>
                    <a:pt x="22860" y="10003"/>
                  </a:lnTo>
                  <a:lnTo>
                    <a:pt x="22860" y="20007"/>
                  </a:lnTo>
                  <a:cubicBezTo>
                    <a:pt x="18669" y="20007"/>
                    <a:pt x="15240" y="24508"/>
                    <a:pt x="15240" y="30010"/>
                  </a:cubicBezTo>
                  <a:close/>
                </a:path>
              </a:pathLst>
            </a:custGeom>
            <a:solidFill>
              <a:srgbClr val="CFD2D8">
                <a:alpha val="2274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147957" y="3398703"/>
            <a:ext cx="4158258" cy="104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b="true" sz="3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1: IN-Ext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7957" y="4189504"/>
            <a:ext cx="7530256" cy="365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Size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 Files</a:t>
            </a: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Config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50 Epochs</a:t>
            </a: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Validity Reward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0.6520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Achieved a higher reward score primarily due to the dataset containing cleaner, pre-processed text with less structural noise.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478835" y="3321524"/>
            <a:ext cx="8042792" cy="4140188"/>
            <a:chOff x="0" y="0"/>
            <a:chExt cx="10723722" cy="552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20" y="10003"/>
              <a:ext cx="10708386" cy="5500139"/>
            </a:xfrm>
            <a:custGeom>
              <a:avLst/>
              <a:gdLst/>
              <a:ahLst/>
              <a:cxnLst/>
              <a:rect r="r" b="b" t="t" l="l"/>
              <a:pathLst>
                <a:path h="5500139" w="10708386">
                  <a:moveTo>
                    <a:pt x="0" y="20007"/>
                  </a:moveTo>
                  <a:cubicBezTo>
                    <a:pt x="0" y="9003"/>
                    <a:pt x="6858" y="0"/>
                    <a:pt x="15240" y="0"/>
                  </a:cubicBezTo>
                  <a:lnTo>
                    <a:pt x="10693146" y="0"/>
                  </a:lnTo>
                  <a:cubicBezTo>
                    <a:pt x="10701528" y="0"/>
                    <a:pt x="10708386" y="9003"/>
                    <a:pt x="10708386" y="20007"/>
                  </a:cubicBezTo>
                  <a:lnTo>
                    <a:pt x="10708386" y="5480132"/>
                  </a:lnTo>
                  <a:cubicBezTo>
                    <a:pt x="10708386" y="5491136"/>
                    <a:pt x="10701528" y="5500139"/>
                    <a:pt x="10693146" y="5500139"/>
                  </a:cubicBezTo>
                  <a:lnTo>
                    <a:pt x="15240" y="5500139"/>
                  </a:lnTo>
                  <a:cubicBezTo>
                    <a:pt x="6858" y="5500139"/>
                    <a:pt x="0" y="5491136"/>
                    <a:pt x="0" y="5480132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23626" cy="5520146"/>
            </a:xfrm>
            <a:custGeom>
              <a:avLst/>
              <a:gdLst/>
              <a:ahLst/>
              <a:cxnLst/>
              <a:rect r="r" b="b" t="t" l="l"/>
              <a:pathLst>
                <a:path h="5520146" w="10723626">
                  <a:moveTo>
                    <a:pt x="0" y="30010"/>
                  </a:moveTo>
                  <a:cubicBezTo>
                    <a:pt x="0" y="13504"/>
                    <a:pt x="10287" y="0"/>
                    <a:pt x="22860" y="0"/>
                  </a:cubicBezTo>
                  <a:lnTo>
                    <a:pt x="10700766" y="0"/>
                  </a:lnTo>
                  <a:lnTo>
                    <a:pt x="10700766" y="10003"/>
                  </a:lnTo>
                  <a:lnTo>
                    <a:pt x="10700766" y="0"/>
                  </a:lnTo>
                  <a:cubicBezTo>
                    <a:pt x="10713339" y="0"/>
                    <a:pt x="10723626" y="13504"/>
                    <a:pt x="10723626" y="30010"/>
                  </a:cubicBezTo>
                  <a:lnTo>
                    <a:pt x="10716006" y="30010"/>
                  </a:lnTo>
                  <a:lnTo>
                    <a:pt x="10723626" y="30010"/>
                  </a:lnTo>
                  <a:lnTo>
                    <a:pt x="10723626" y="5490135"/>
                  </a:lnTo>
                  <a:lnTo>
                    <a:pt x="10716006" y="5490135"/>
                  </a:lnTo>
                  <a:lnTo>
                    <a:pt x="10723626" y="5490135"/>
                  </a:lnTo>
                  <a:cubicBezTo>
                    <a:pt x="10723626" y="5506808"/>
                    <a:pt x="10713339" y="5520146"/>
                    <a:pt x="10700766" y="5520146"/>
                  </a:cubicBezTo>
                  <a:lnTo>
                    <a:pt x="10700766" y="5510142"/>
                  </a:lnTo>
                  <a:lnTo>
                    <a:pt x="10700766" y="5520146"/>
                  </a:lnTo>
                  <a:lnTo>
                    <a:pt x="22860" y="5520146"/>
                  </a:lnTo>
                  <a:lnTo>
                    <a:pt x="22860" y="5510142"/>
                  </a:lnTo>
                  <a:lnTo>
                    <a:pt x="22860" y="5520146"/>
                  </a:lnTo>
                  <a:cubicBezTo>
                    <a:pt x="10287" y="5520146"/>
                    <a:pt x="0" y="5506641"/>
                    <a:pt x="0" y="5490135"/>
                  </a:cubicBezTo>
                  <a:lnTo>
                    <a:pt x="0" y="30010"/>
                  </a:lnTo>
                  <a:lnTo>
                    <a:pt x="7620" y="30010"/>
                  </a:lnTo>
                  <a:lnTo>
                    <a:pt x="0" y="30010"/>
                  </a:lnTo>
                  <a:moveTo>
                    <a:pt x="15240" y="30010"/>
                  </a:moveTo>
                  <a:lnTo>
                    <a:pt x="15240" y="5490135"/>
                  </a:lnTo>
                  <a:lnTo>
                    <a:pt x="7620" y="5490135"/>
                  </a:lnTo>
                  <a:lnTo>
                    <a:pt x="15240" y="5490135"/>
                  </a:lnTo>
                  <a:cubicBezTo>
                    <a:pt x="15240" y="5495637"/>
                    <a:pt x="18669" y="5500139"/>
                    <a:pt x="22860" y="5500139"/>
                  </a:cubicBezTo>
                  <a:lnTo>
                    <a:pt x="10700766" y="5500139"/>
                  </a:lnTo>
                  <a:cubicBezTo>
                    <a:pt x="10704957" y="5500139"/>
                    <a:pt x="10708386" y="5495637"/>
                    <a:pt x="10708386" y="5490135"/>
                  </a:cubicBezTo>
                  <a:lnTo>
                    <a:pt x="10708386" y="30010"/>
                  </a:lnTo>
                  <a:cubicBezTo>
                    <a:pt x="10708386" y="24508"/>
                    <a:pt x="10704957" y="20007"/>
                    <a:pt x="10700766" y="20007"/>
                  </a:cubicBezTo>
                  <a:lnTo>
                    <a:pt x="22860" y="20007"/>
                  </a:lnTo>
                  <a:lnTo>
                    <a:pt x="22860" y="10003"/>
                  </a:lnTo>
                  <a:lnTo>
                    <a:pt x="22860" y="20007"/>
                  </a:lnTo>
                  <a:cubicBezTo>
                    <a:pt x="18669" y="20007"/>
                    <a:pt x="15240" y="24508"/>
                    <a:pt x="15240" y="30010"/>
                  </a:cubicBezTo>
                  <a:close/>
                </a:path>
              </a:pathLst>
            </a:custGeom>
            <a:solidFill>
              <a:srgbClr val="CFD2D8">
                <a:alpha val="2274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701766" y="3398703"/>
            <a:ext cx="5067293" cy="156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7"/>
              </a:lnSpc>
            </a:pPr>
            <a:r>
              <a:rPr lang="en-US" b="true" sz="32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2: Indian Kanoon</a:t>
            </a:r>
          </a:p>
          <a:p>
            <a:pPr algn="l">
              <a:lnSpc>
                <a:spcPts val="4077"/>
              </a:lnSpc>
            </a:pP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701766" y="4189504"/>
            <a:ext cx="7530256" cy="319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2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Size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40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 Files(PDFs)</a:t>
            </a: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Config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10 Epochs</a:t>
            </a: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Validity Reward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0.5808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b="true" sz="22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  <a:r>
              <a:rPr lang="en-US" sz="22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slight dip in reward reflects the complexity of real-world data (OCR noise, length variability) but demonstrates robust generalization.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1281155"/>
          <a:ext cx="13201650" cy="4686300"/>
        </p:xfrm>
        <a:graphic>
          <a:graphicData uri="http://schemas.openxmlformats.org/presentationml/2006/ole">
            <p:oleObj imgW="15836900" imgH="7315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1028700" y="5635840"/>
          <a:ext cx="15087600" cy="4543425"/>
        </p:xfrm>
        <a:graphic>
          <a:graphicData uri="http://schemas.openxmlformats.org/presentationml/2006/ole">
            <p:oleObj imgW="18097500" imgH="7556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027241" y="258366"/>
            <a:ext cx="6419718" cy="77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3"/>
              </a:lnSpc>
              <a:spcBef>
                <a:spcPct val="0"/>
              </a:spcBef>
            </a:pPr>
            <a:r>
              <a:rPr lang="en-US" b="true" sz="46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of Model 1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16838" y="9675611"/>
            <a:ext cx="3108061" cy="3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b="true" sz="23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Quantitative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4072" y="5192363"/>
            <a:ext cx="3190743" cy="37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3"/>
              </a:lnSpc>
              <a:spcBef>
                <a:spcPct val="0"/>
              </a:spcBef>
            </a:pPr>
            <a:r>
              <a:rPr lang="en-US" b="true" sz="23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Semantic </a:t>
            </a:r>
            <a:r>
              <a:rPr lang="en-US" b="true" sz="23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1150074"/>
          <a:ext cx="13201650" cy="4543425"/>
        </p:xfrm>
        <a:graphic>
          <a:graphicData uri="http://schemas.openxmlformats.org/presentationml/2006/ole">
            <p:oleObj imgW="15836900" imgH="7175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" id="3"/>
          <p:cNvGraphicFramePr/>
          <p:nvPr/>
        </p:nvGraphicFramePr>
        <p:xfrm>
          <a:off x="1028700" y="5718457"/>
          <a:ext cx="15087600" cy="4700588"/>
        </p:xfrm>
        <a:graphic>
          <a:graphicData uri="http://schemas.openxmlformats.org/presentationml/2006/ole">
            <p:oleObj imgW="18097500" imgH="7708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876131" y="187178"/>
            <a:ext cx="6535738" cy="77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4"/>
              </a:lnSpc>
              <a:spcBef>
                <a:spcPct val="0"/>
              </a:spcBef>
            </a:pPr>
            <a:r>
              <a:rPr lang="en-US" b="true" sz="46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of Model 2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75497" y="5192363"/>
            <a:ext cx="3190743" cy="37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3"/>
              </a:lnSpc>
              <a:spcBef>
                <a:spcPct val="0"/>
              </a:spcBef>
            </a:pPr>
            <a:r>
              <a:rPr lang="en-US" b="true" sz="23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Semantic </a:t>
            </a:r>
            <a:r>
              <a:rPr lang="en-US" b="true" sz="23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6838" y="9675611"/>
            <a:ext cx="3108061" cy="3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b="true" sz="23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Quantitative Metrics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35" y="5143500"/>
            <a:ext cx="12173602" cy="4519450"/>
          </a:xfrm>
          <a:custGeom>
            <a:avLst/>
            <a:gdLst/>
            <a:ahLst/>
            <a:cxnLst/>
            <a:rect r="r" b="b" t="t" l="l"/>
            <a:pathLst>
              <a:path h="4519450" w="12173602">
                <a:moveTo>
                  <a:pt x="0" y="0"/>
                </a:moveTo>
                <a:lnTo>
                  <a:pt x="12173602" y="0"/>
                </a:lnTo>
                <a:lnTo>
                  <a:pt x="12173602" y="4519450"/>
                </a:lnTo>
                <a:lnTo>
                  <a:pt x="0" y="451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10637" y="5143500"/>
            <a:ext cx="6077363" cy="4514926"/>
          </a:xfrm>
          <a:custGeom>
            <a:avLst/>
            <a:gdLst/>
            <a:ahLst/>
            <a:cxnLst/>
            <a:rect r="r" b="b" t="t" l="l"/>
            <a:pathLst>
              <a:path h="4514926" w="6077363">
                <a:moveTo>
                  <a:pt x="0" y="0"/>
                </a:moveTo>
                <a:lnTo>
                  <a:pt x="6077363" y="0"/>
                </a:lnTo>
                <a:lnTo>
                  <a:pt x="6077363" y="4514926"/>
                </a:lnTo>
                <a:lnTo>
                  <a:pt x="0" y="451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151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7000" y="2016841"/>
            <a:ext cx="11256830" cy="36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1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3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ontext: </a:t>
            </a:r>
            <a:r>
              <a:rPr lang="en-US" sz="2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1 (Small, Clean Data) vs. Model 2 (Large, Noisy PDF Data).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7000" y="2487250"/>
            <a:ext cx="16429421" cy="276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258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5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indings:</a:t>
            </a:r>
          </a:p>
          <a:p>
            <a:pPr algn="l" marL="395792" indent="-197896" lvl="1">
              <a:lnSpc>
                <a:spcPts val="3560"/>
              </a:lnSpc>
              <a:buFont typeface="Arial"/>
              <a:buChar char="•"/>
            </a:pPr>
            <a:r>
              <a:rPr lang="en-US" b="true" sz="2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Robustness: </a:t>
            </a: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2 maintains high Coherence (0.80) and Coverage (0.87) even on complex, noisy PDFs.</a:t>
            </a:r>
          </a:p>
          <a:p>
            <a:pPr algn="l" marL="395792" indent="-197896" lvl="1">
              <a:lnSpc>
                <a:spcPts val="3560"/>
              </a:lnSpc>
              <a:buFont typeface="Arial"/>
              <a:buChar char="•"/>
            </a:pPr>
            <a:r>
              <a:rPr lang="en-US" b="true" sz="2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Conciseness: </a:t>
            </a: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2 achieves better compression (8.73%) than Model 1 (9.02%), meaning it is more efficient at filtering noise.</a:t>
            </a:r>
          </a:p>
          <a:p>
            <a:pPr algn="l" marL="395792" indent="-197896" lvl="1">
              <a:lnSpc>
                <a:spcPts val="3560"/>
              </a:lnSpc>
              <a:buFont typeface="Arial"/>
              <a:buChar char="•"/>
            </a:pPr>
            <a:r>
              <a:rPr lang="en-US" b="true" sz="21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Semantic Match: </a:t>
            </a:r>
            <a:r>
              <a:rPr lang="en-US" sz="21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Both models achieve BERTScore F1 &gt; 0.82, indicating high factual accuracy.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87000" y="148786"/>
            <a:ext cx="12534265" cy="75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Compar</a:t>
            </a: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ative Analysis (Model 1 vs. Model 2)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2303098">
              <a:off x="-351875" y="-238379"/>
              <a:ext cx="2026306" cy="2070483"/>
            </a:xfrm>
            <a:custGeom>
              <a:avLst/>
              <a:gdLst/>
              <a:ahLst/>
              <a:cxnLst/>
              <a:rect r="r" b="b" t="t" l="l"/>
              <a:pathLst>
                <a:path h="2070483" w="2026306">
                  <a:moveTo>
                    <a:pt x="989612" y="0"/>
                  </a:moveTo>
                  <a:lnTo>
                    <a:pt x="2026306" y="821231"/>
                  </a:lnTo>
                  <a:lnTo>
                    <a:pt x="1036694" y="2070483"/>
                  </a:lnTo>
                  <a:lnTo>
                    <a:pt x="0" y="1249252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-10852" t="0" r="-38838" b="-1573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90621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404623"/>
            <a:ext cx="9591904" cy="3853159"/>
            <a:chOff x="0" y="0"/>
            <a:chExt cx="12789206" cy="513754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47163" y="898369"/>
              <a:ext cx="12642043" cy="1429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37"/>
                </a:lnSpc>
                <a:spcBef>
                  <a:spcPct val="0"/>
                </a:spcBef>
              </a:pPr>
              <a:r>
                <a:rPr lang="en-US" sz="20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</a:t>
              </a:r>
              <a:r>
                <a:rPr lang="en-US" sz="20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successfully demonstrated that Unsupervised RL + InLegalBERT can generate high-quality, multi-aspect legal summaries without needing labeled training data.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7163" y="-76200"/>
              <a:ext cx="10528990" cy="680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73"/>
                </a:lnSpc>
                <a:spcBef>
                  <a:spcPct val="0"/>
                </a:spcBef>
              </a:pPr>
              <a:r>
                <a:rPr lang="en-US" b="true" sz="298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</a:t>
              </a:r>
              <a:r>
                <a:rPr lang="en-US" b="true" sz="298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nclusion: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07997"/>
              <a:ext cx="12642043" cy="1429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75151" indent="-291717" lvl="2">
                <a:lnSpc>
                  <a:spcPts val="2837"/>
                </a:lnSpc>
                <a:buFont typeface="Arial"/>
                <a:buChar char="⚬"/>
              </a:pPr>
              <a:r>
                <a:rPr lang="en-US" sz="20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0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liminated dependency on human-annotated datasets.</a:t>
              </a:r>
            </a:p>
            <a:p>
              <a:pPr algn="just" marL="875151" indent="-291717" lvl="2">
                <a:lnSpc>
                  <a:spcPts val="2837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02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Effective handling of long documents (&gt;500 sentences).</a:t>
              </a:r>
            </a:p>
            <a:p>
              <a:pPr algn="just" marL="0" indent="0" lvl="0">
                <a:lnSpc>
                  <a:spcPts val="2837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33428"/>
              <a:ext cx="7408301" cy="680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73"/>
                </a:lnSpc>
                <a:spcBef>
                  <a:spcPct val="0"/>
                </a:spcBef>
              </a:pPr>
              <a:r>
                <a:rPr lang="en-US" b="true" sz="2981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Wins: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2238" y="939851"/>
            <a:ext cx="14757052" cy="91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</a:t>
            </a:r>
            <a:r>
              <a:rPr lang="en-US" b="true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nclusion &amp; Future Scope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6803466"/>
            <a:ext cx="9436853" cy="2454834"/>
            <a:chOff x="0" y="0"/>
            <a:chExt cx="12582471" cy="327311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93867"/>
              <a:ext cx="12582471" cy="2379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35514" indent="-217757" lvl="1">
                <a:lnSpc>
                  <a:spcPts val="2824"/>
                </a:lnSpc>
                <a:buFont typeface="Arial"/>
                <a:buChar char="•"/>
              </a:pPr>
              <a:r>
                <a:rPr lang="en-US" sz="201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01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ultilingual Support: Extending to Hindi/regional legal texts.</a:t>
              </a:r>
            </a:p>
            <a:p>
              <a:pPr algn="just" marL="435514" indent="-217757" lvl="1">
                <a:lnSpc>
                  <a:spcPts val="2824"/>
                </a:lnSpc>
                <a:buFont typeface="Arial"/>
                <a:buChar char="•"/>
              </a:pPr>
              <a:r>
                <a:rPr lang="en-US" sz="201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Abstractive Layer: Adding a T5/BART layer on top for paraphrasing (Hybrid approach).</a:t>
              </a:r>
            </a:p>
            <a:p>
              <a:pPr algn="just" marL="435514" indent="-217757" lvl="1">
                <a:lnSpc>
                  <a:spcPts val="282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1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Citation Graphing: Visualizing links between case laws.</a:t>
              </a:r>
            </a:p>
            <a:p>
              <a:pPr algn="just">
                <a:lnSpc>
                  <a:spcPts val="2824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10479375" cy="677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3"/>
                </a:lnSpc>
                <a:spcBef>
                  <a:spcPct val="0"/>
                </a:spcBef>
              </a:pPr>
              <a:r>
                <a:rPr lang="en-US" b="true" sz="29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</a:t>
              </a:r>
              <a:r>
                <a:rPr lang="en-US" b="true" sz="29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ure Work: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9215" y="700238"/>
            <a:ext cx="3463264" cy="79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b="true" sz="47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9214" y="1924645"/>
            <a:ext cx="1658957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research contributions advancing legal text summarization and AI-driven legal document analysis.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43499" y="2675275"/>
            <a:ext cx="5379512" cy="2204710"/>
            <a:chOff x="0" y="0"/>
            <a:chExt cx="7172682" cy="2939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01330" y="2895004"/>
            <a:ext cx="3400028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[1] Wang &amp; Wu (2024)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329" y="3362473"/>
            <a:ext cx="48638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Reinforcement learning SAC-VAE framework for legal text summarization.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PLOS ONE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19(10), e0312623.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54170" y="2675275"/>
            <a:ext cx="5379512" cy="2204710"/>
            <a:chOff x="0" y="0"/>
            <a:chExt cx="7172682" cy="2939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6712000" y="2895004"/>
            <a:ext cx="3494749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[2] Shukla et al. (2022)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12000" y="3362473"/>
            <a:ext cx="48638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Extractive and abstractive methods for legal case document summarization.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AACL-IJCNLP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pp. 1048–1064.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064842" y="2675275"/>
            <a:ext cx="5379512" cy="2204710"/>
            <a:chOff x="0" y="0"/>
            <a:chExt cx="7172682" cy="2939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2322672" y="2895004"/>
            <a:ext cx="4255161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[3] Elaraby &amp; Litman (2022)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2671" y="3362473"/>
            <a:ext cx="48638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ArgLegalSumm: Improving abstractive summarization with argument mining.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COLING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pp. 6187–6194.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64842" y="5146686"/>
            <a:ext cx="5379512" cy="2204710"/>
            <a:chOff x="0" y="0"/>
            <a:chExt cx="7172682" cy="29396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6454170" y="5146686"/>
            <a:ext cx="5379512" cy="2204710"/>
            <a:chOff x="0" y="0"/>
            <a:chExt cx="7172682" cy="2939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849215" y="5143500"/>
            <a:ext cx="5379512" cy="2204710"/>
            <a:chOff x="0" y="0"/>
            <a:chExt cx="7172682" cy="29396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120377" y="5380285"/>
            <a:ext cx="3330046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[4] Klaus et al. (2022)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31050" y="5380285"/>
            <a:ext cx="3934883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[5] Chalkidis et al. (2020)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41721" y="5380285"/>
            <a:ext cx="4054607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[6] Hendrycks et al. (2021)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0379" y="5847756"/>
            <a:ext cx="48257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EUR-LexSum: Multi- and cross-lingual dataset for long-form legal summarization.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EMNLP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pp. 7626–7639.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31050" y="5847756"/>
            <a:ext cx="482575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Legal-BERT: Domain-specific language model for legal text processing.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arXiv:2010.02559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41721" y="5847754"/>
            <a:ext cx="4825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CUAD: Expert-annotated NLP dataset for legal contract review.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arXiv:2103.06268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43499" y="7567286"/>
            <a:ext cx="5379512" cy="2204710"/>
            <a:chOff x="0" y="0"/>
            <a:chExt cx="7172683" cy="293961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7620" y="7620"/>
              <a:ext cx="7157340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4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1" y="0"/>
                    <a:pt x="7157340" y="6858"/>
                    <a:pt x="7157340" y="15240"/>
                  </a:cubicBezTo>
                  <a:lnTo>
                    <a:pt x="7157340" y="2909189"/>
                  </a:lnTo>
                  <a:cubicBezTo>
                    <a:pt x="7157340" y="2917571"/>
                    <a:pt x="7150481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172579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9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9" y="10160"/>
                    <a:pt x="7172579" y="22860"/>
                  </a:cubicBezTo>
                  <a:lnTo>
                    <a:pt x="7164960" y="22860"/>
                  </a:lnTo>
                  <a:lnTo>
                    <a:pt x="7172579" y="22860"/>
                  </a:lnTo>
                  <a:lnTo>
                    <a:pt x="7172579" y="2916809"/>
                  </a:lnTo>
                  <a:lnTo>
                    <a:pt x="7164960" y="2916809"/>
                  </a:lnTo>
                  <a:lnTo>
                    <a:pt x="7172579" y="2916809"/>
                  </a:lnTo>
                  <a:cubicBezTo>
                    <a:pt x="7172579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1" y="2924429"/>
                    <a:pt x="7157339" y="2921000"/>
                    <a:pt x="7157339" y="2916809"/>
                  </a:cubicBezTo>
                  <a:lnTo>
                    <a:pt x="7157339" y="22860"/>
                  </a:lnTo>
                  <a:cubicBezTo>
                    <a:pt x="7157339" y="18669"/>
                    <a:pt x="7153911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2064842" y="7567286"/>
            <a:ext cx="5373947" cy="2204710"/>
            <a:chOff x="0" y="0"/>
            <a:chExt cx="7165262" cy="293961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7612" y="7620"/>
              <a:ext cx="7149935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49935">
                  <a:moveTo>
                    <a:pt x="0" y="15240"/>
                  </a:moveTo>
                  <a:cubicBezTo>
                    <a:pt x="0" y="6858"/>
                    <a:pt x="6851" y="0"/>
                    <a:pt x="15224" y="0"/>
                  </a:cubicBezTo>
                  <a:lnTo>
                    <a:pt x="7134710" y="0"/>
                  </a:lnTo>
                  <a:cubicBezTo>
                    <a:pt x="7143083" y="0"/>
                    <a:pt x="7149935" y="6858"/>
                    <a:pt x="7149935" y="15240"/>
                  </a:cubicBezTo>
                  <a:lnTo>
                    <a:pt x="7149935" y="2909189"/>
                  </a:lnTo>
                  <a:cubicBezTo>
                    <a:pt x="7149935" y="2917571"/>
                    <a:pt x="7143083" y="2924429"/>
                    <a:pt x="7134710" y="2924429"/>
                  </a:cubicBezTo>
                  <a:lnTo>
                    <a:pt x="15224" y="2924429"/>
                  </a:lnTo>
                  <a:cubicBezTo>
                    <a:pt x="6851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165159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65159">
                  <a:moveTo>
                    <a:pt x="0" y="22860"/>
                  </a:moveTo>
                  <a:cubicBezTo>
                    <a:pt x="0" y="10160"/>
                    <a:pt x="10276" y="0"/>
                    <a:pt x="22836" y="0"/>
                  </a:cubicBezTo>
                  <a:lnTo>
                    <a:pt x="7142322" y="0"/>
                  </a:lnTo>
                  <a:lnTo>
                    <a:pt x="7142322" y="7620"/>
                  </a:lnTo>
                  <a:lnTo>
                    <a:pt x="7142322" y="0"/>
                  </a:lnTo>
                  <a:cubicBezTo>
                    <a:pt x="7154882" y="0"/>
                    <a:pt x="7165159" y="10160"/>
                    <a:pt x="7165159" y="22860"/>
                  </a:cubicBezTo>
                  <a:lnTo>
                    <a:pt x="7157547" y="22860"/>
                  </a:lnTo>
                  <a:lnTo>
                    <a:pt x="7165159" y="22860"/>
                  </a:lnTo>
                  <a:lnTo>
                    <a:pt x="7165159" y="2916809"/>
                  </a:lnTo>
                  <a:lnTo>
                    <a:pt x="7157547" y="2916809"/>
                  </a:lnTo>
                  <a:lnTo>
                    <a:pt x="7165159" y="2916809"/>
                  </a:lnTo>
                  <a:cubicBezTo>
                    <a:pt x="7165159" y="2929509"/>
                    <a:pt x="7154882" y="2939669"/>
                    <a:pt x="7142322" y="2939669"/>
                  </a:cubicBezTo>
                  <a:lnTo>
                    <a:pt x="7142322" y="2932049"/>
                  </a:lnTo>
                  <a:lnTo>
                    <a:pt x="7142322" y="2939669"/>
                  </a:lnTo>
                  <a:lnTo>
                    <a:pt x="22836" y="2939669"/>
                  </a:lnTo>
                  <a:lnTo>
                    <a:pt x="22836" y="2932049"/>
                  </a:lnTo>
                  <a:lnTo>
                    <a:pt x="22836" y="2939669"/>
                  </a:lnTo>
                  <a:cubicBezTo>
                    <a:pt x="10276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12" y="22860"/>
                  </a:lnTo>
                  <a:lnTo>
                    <a:pt x="0" y="22860"/>
                  </a:lnTo>
                  <a:moveTo>
                    <a:pt x="15224" y="22860"/>
                  </a:moveTo>
                  <a:lnTo>
                    <a:pt x="15224" y="2916809"/>
                  </a:lnTo>
                  <a:lnTo>
                    <a:pt x="7612" y="2916809"/>
                  </a:lnTo>
                  <a:lnTo>
                    <a:pt x="15224" y="2916809"/>
                  </a:lnTo>
                  <a:cubicBezTo>
                    <a:pt x="15224" y="2921000"/>
                    <a:pt x="18650" y="2924429"/>
                    <a:pt x="22836" y="2924429"/>
                  </a:cubicBezTo>
                  <a:lnTo>
                    <a:pt x="7142322" y="2924429"/>
                  </a:lnTo>
                  <a:cubicBezTo>
                    <a:pt x="7146510" y="2924429"/>
                    <a:pt x="7149934" y="2921000"/>
                    <a:pt x="7149934" y="2916809"/>
                  </a:cubicBezTo>
                  <a:lnTo>
                    <a:pt x="7149934" y="22860"/>
                  </a:lnTo>
                  <a:cubicBezTo>
                    <a:pt x="7149934" y="18669"/>
                    <a:pt x="7146510" y="15240"/>
                    <a:pt x="7142322" y="15240"/>
                  </a:cubicBezTo>
                  <a:lnTo>
                    <a:pt x="22836" y="15240"/>
                  </a:lnTo>
                  <a:lnTo>
                    <a:pt x="22836" y="7620"/>
                  </a:lnTo>
                  <a:lnTo>
                    <a:pt x="22836" y="15240"/>
                  </a:lnTo>
                  <a:cubicBezTo>
                    <a:pt x="18650" y="15240"/>
                    <a:pt x="15224" y="18669"/>
                    <a:pt x="15224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1018380" y="7856041"/>
            <a:ext cx="3432043" cy="3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[7] Zhang et al. (2020)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6454246" y="7567286"/>
            <a:ext cx="5379512" cy="2204710"/>
            <a:chOff x="0" y="0"/>
            <a:chExt cx="7172682" cy="293961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7620" y="7620"/>
              <a:ext cx="7157339" cy="2924429"/>
            </a:xfrm>
            <a:custGeom>
              <a:avLst/>
              <a:gdLst/>
              <a:ahLst/>
              <a:cxnLst/>
              <a:rect r="r" b="b" t="t" l="l"/>
              <a:pathLst>
                <a:path h="2924429" w="715733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6858"/>
                    <a:pt x="7157339" y="15240"/>
                  </a:cubicBezTo>
                  <a:lnTo>
                    <a:pt x="7157339" y="2909189"/>
                  </a:lnTo>
                  <a:cubicBezTo>
                    <a:pt x="7157339" y="2917571"/>
                    <a:pt x="7150480" y="2924429"/>
                    <a:pt x="7142099" y="2924429"/>
                  </a:cubicBezTo>
                  <a:lnTo>
                    <a:pt x="15240" y="2924429"/>
                  </a:lnTo>
                  <a:cubicBezTo>
                    <a:pt x="6858" y="2924429"/>
                    <a:pt x="0" y="2917571"/>
                    <a:pt x="0" y="290918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172578" cy="2939669"/>
            </a:xfrm>
            <a:custGeom>
              <a:avLst/>
              <a:gdLst/>
              <a:ahLst/>
              <a:cxnLst/>
              <a:rect r="r" b="b" t="t" l="l"/>
              <a:pathLst>
                <a:path h="2939669" w="7172578">
                  <a:moveTo>
                    <a:pt x="0" y="22860"/>
                  </a:moveTo>
                  <a:cubicBezTo>
                    <a:pt x="0" y="10160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7620"/>
                  </a:lnTo>
                  <a:lnTo>
                    <a:pt x="7149719" y="0"/>
                  </a:lnTo>
                  <a:cubicBezTo>
                    <a:pt x="7162292" y="0"/>
                    <a:pt x="7172578" y="10160"/>
                    <a:pt x="7172578" y="22860"/>
                  </a:cubicBezTo>
                  <a:lnTo>
                    <a:pt x="7164959" y="22860"/>
                  </a:lnTo>
                  <a:lnTo>
                    <a:pt x="7172578" y="22860"/>
                  </a:lnTo>
                  <a:lnTo>
                    <a:pt x="7172578" y="2916809"/>
                  </a:lnTo>
                  <a:lnTo>
                    <a:pt x="7164959" y="2916809"/>
                  </a:lnTo>
                  <a:lnTo>
                    <a:pt x="7172578" y="2916809"/>
                  </a:lnTo>
                  <a:cubicBezTo>
                    <a:pt x="7172578" y="2929509"/>
                    <a:pt x="7162292" y="2939669"/>
                    <a:pt x="7149719" y="2939669"/>
                  </a:cubicBezTo>
                  <a:lnTo>
                    <a:pt x="7149719" y="2932049"/>
                  </a:lnTo>
                  <a:lnTo>
                    <a:pt x="7149719" y="2939669"/>
                  </a:lnTo>
                  <a:lnTo>
                    <a:pt x="22860" y="2939669"/>
                  </a:lnTo>
                  <a:lnTo>
                    <a:pt x="22860" y="2932049"/>
                  </a:lnTo>
                  <a:lnTo>
                    <a:pt x="22860" y="2939669"/>
                  </a:lnTo>
                  <a:cubicBezTo>
                    <a:pt x="10287" y="2939669"/>
                    <a:pt x="0" y="2929509"/>
                    <a:pt x="0" y="2916809"/>
                  </a:cubicBezTo>
                  <a:lnTo>
                    <a:pt x="0" y="22860"/>
                  </a:lnTo>
                  <a:lnTo>
                    <a:pt x="7620" y="22860"/>
                  </a:lnTo>
                  <a:lnTo>
                    <a:pt x="0" y="22860"/>
                  </a:lnTo>
                  <a:moveTo>
                    <a:pt x="15240" y="22860"/>
                  </a:moveTo>
                  <a:lnTo>
                    <a:pt x="15240" y="2916809"/>
                  </a:lnTo>
                  <a:lnTo>
                    <a:pt x="7620" y="2916809"/>
                  </a:lnTo>
                  <a:lnTo>
                    <a:pt x="15240" y="2916809"/>
                  </a:lnTo>
                  <a:cubicBezTo>
                    <a:pt x="15240" y="2921000"/>
                    <a:pt x="18669" y="2924429"/>
                    <a:pt x="22860" y="2924429"/>
                  </a:cubicBezTo>
                  <a:lnTo>
                    <a:pt x="7149719" y="2924429"/>
                  </a:lnTo>
                  <a:cubicBezTo>
                    <a:pt x="7153910" y="2924429"/>
                    <a:pt x="7157338" y="2921000"/>
                    <a:pt x="7157338" y="2916809"/>
                  </a:cubicBezTo>
                  <a:lnTo>
                    <a:pt x="7157338" y="22860"/>
                  </a:lnTo>
                  <a:cubicBezTo>
                    <a:pt x="7157338" y="18669"/>
                    <a:pt x="7153910" y="15240"/>
                    <a:pt x="7149719" y="15240"/>
                  </a:cubicBezTo>
                  <a:lnTo>
                    <a:pt x="22860" y="15240"/>
                  </a:lnTo>
                  <a:lnTo>
                    <a:pt x="22860" y="7620"/>
                  </a:lnTo>
                  <a:lnTo>
                    <a:pt x="22860" y="15240"/>
                  </a:lnTo>
                  <a:cubicBezTo>
                    <a:pt x="18669" y="15240"/>
                    <a:pt x="15240" y="18669"/>
                    <a:pt x="15240" y="2286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4" id="44"/>
          <p:cNvSpPr txBox="true"/>
          <p:nvPr/>
        </p:nvSpPr>
        <p:spPr>
          <a:xfrm rot="0">
            <a:off x="1120378" y="8425941"/>
            <a:ext cx="482575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Reinforcement learning approaches to summarization.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TACL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8, pp. 1–18.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22672" y="7856042"/>
            <a:ext cx="3617648" cy="39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b="true" sz="2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[9] Sharma et al. (2021)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41721" y="8420547"/>
            <a:ext cx="510659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Section-wise summarization using hierarchical attention networks. </a:t>
            </a:r>
            <a:r>
              <a:rPr lang="en-US" sz="1875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IJCNLP</a:t>
            </a:r>
            <a:r>
              <a:rPr lang="en-US" sz="18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85286" y="8520201"/>
            <a:ext cx="4917430" cy="610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8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Reinforcement learning for optimizing legal summarization models. TechRxiv.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529191" y="7856222"/>
            <a:ext cx="5119290" cy="39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b="true" sz="2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[8] </a:t>
            </a:r>
            <a:r>
              <a:rPr lang="en-US" b="true" sz="23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Patil, P., &amp; Patankar, A. (2025)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0" t="-24555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0797150" cy="7874819"/>
            <a:chOff x="0" y="0"/>
            <a:chExt cx="14396200" cy="104997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71450"/>
              <a:ext cx="14396200" cy="1377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5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 &amp; Motivation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55851" y="2947446"/>
              <a:ext cx="7872873" cy="1227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17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Legal documents (judgments) are dense, lengthy, and structurally complex. Manual summarization is time-consuming and prone to error.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10028" y="2273183"/>
              <a:ext cx="6556962" cy="587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0"/>
                </a:lnSpc>
                <a:spcBef>
                  <a:spcPct val="0"/>
                </a:spcBef>
              </a:pPr>
              <a:r>
                <a:rPr lang="en-US" b="true" sz="252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Problem: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55851" y="5190133"/>
              <a:ext cx="7872873" cy="821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17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system that not only "shortens" text but preserves legal intent, obligations, and reasoning.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55851" y="4516723"/>
              <a:ext cx="5670058" cy="587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0"/>
                </a:lnSpc>
                <a:spcBef>
                  <a:spcPct val="0"/>
                </a:spcBef>
              </a:pPr>
              <a:r>
                <a:rPr lang="en-US" b="true" sz="252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Need: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10028" y="7027845"/>
              <a:ext cx="7872873" cy="821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17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General NLP models (T5, BART) struggle with specific legal vocabulary and long-range dependencies.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10028" y="6354435"/>
              <a:ext cx="4613543" cy="587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0"/>
                </a:lnSpc>
                <a:spcBef>
                  <a:spcPct val="0"/>
                </a:spcBef>
              </a:pPr>
              <a:r>
                <a:rPr lang="en-US" b="true" sz="252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Current Limitation: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10028" y="8192147"/>
              <a:ext cx="4613543" cy="587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30"/>
                </a:lnSpc>
                <a:spcBef>
                  <a:spcPct val="0"/>
                </a:spcBef>
              </a:pPr>
              <a:r>
                <a:rPr lang="en-US" b="true" sz="252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Our Goal: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10028" y="8865557"/>
              <a:ext cx="7872873" cy="1634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00"/>
                </a:lnSpc>
                <a:spcBef>
                  <a:spcPct val="0"/>
                </a:spcBef>
              </a:pPr>
              <a:r>
                <a:rPr lang="en-US" sz="17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Automate the generation of extractive, aspect-specific summaries without relying on expensive human-labeled datasets.</a:t>
              </a:r>
            </a:p>
            <a:p>
              <a:pPr algn="just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1090" t="-50541" r="-4365" b="-430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8015" y="2526389"/>
            <a:ext cx="11709260" cy="271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6"/>
              </a:lnSpc>
              <a:spcBef>
                <a:spcPct val="0"/>
              </a:spcBef>
            </a:pPr>
            <a:r>
              <a:rPr lang="en-US" b="true" sz="151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015" y="5494882"/>
            <a:ext cx="671952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the Legal Profession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079570" y="323091"/>
            <a:ext cx="1784579" cy="1852989"/>
            <a:chOff x="0" y="0"/>
            <a:chExt cx="1461212" cy="1517227"/>
          </a:xfrm>
        </p:grpSpPr>
        <p:sp>
          <p:nvSpPr>
            <p:cNvPr name="Freeform 8" id="8" descr="Indian Institute of Information Technology, Nagpur - Wikipedia"/>
            <p:cNvSpPr/>
            <p:nvPr/>
          </p:nvSpPr>
          <p:spPr>
            <a:xfrm flipH="false" flipV="false" rot="0">
              <a:off x="0" y="0"/>
              <a:ext cx="1461262" cy="1517269"/>
            </a:xfrm>
            <a:custGeom>
              <a:avLst/>
              <a:gdLst/>
              <a:ahLst/>
              <a:cxnLst/>
              <a:rect r="r" b="b" t="t" l="l"/>
              <a:pathLst>
                <a:path h="1517269" w="1461262">
                  <a:moveTo>
                    <a:pt x="0" y="0"/>
                  </a:moveTo>
                  <a:lnTo>
                    <a:pt x="1461262" y="0"/>
                  </a:lnTo>
                  <a:lnTo>
                    <a:pt x="1461262" y="1517269"/>
                  </a:lnTo>
                  <a:lnTo>
                    <a:pt x="0" y="1517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-20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0" t="-24555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95300"/>
            <a:ext cx="11869043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Gaps &amp;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2908" y="3763540"/>
            <a:ext cx="942239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Supervised Bottleneck: Existing RL methods often need reference summaries for rewards.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4291"/>
            <a:ext cx="3114208" cy="52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7"/>
              </a:lnSpc>
              <a:spcBef>
                <a:spcPct val="0"/>
              </a:spcBef>
            </a:pPr>
            <a:r>
              <a:rPr lang="en-US" b="true" sz="29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Identified Gaps: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81965"/>
            <a:ext cx="9422395" cy="212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846" indent="-217423" lvl="1">
              <a:lnSpc>
                <a:spcPts val="2819"/>
              </a:lnSpc>
              <a:buFont typeface="Arial"/>
              <a:buChar char="•"/>
            </a:pPr>
            <a:r>
              <a:rPr lang="en-US" sz="2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an Unsupervised RL Agent (no ground truth needed).</a:t>
            </a:r>
          </a:p>
          <a:p>
            <a:pPr algn="just" marL="434846" indent="-217423" lvl="1">
              <a:lnSpc>
                <a:spcPts val="2819"/>
              </a:lnSpc>
              <a:buFont typeface="Arial"/>
              <a:buChar char="•"/>
            </a:pPr>
            <a:r>
              <a:rPr lang="en-US" sz="2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InLegalBERT for domain-aware encoding.</a:t>
            </a:r>
          </a:p>
          <a:p>
            <a:pPr algn="just" marL="434846" indent="-217423" lvl="1">
              <a:lnSpc>
                <a:spcPts val="2819"/>
              </a:lnSpc>
              <a:buFont typeface="Arial"/>
              <a:buChar char="•"/>
            </a:pPr>
            <a:r>
              <a:rPr lang="en-US" sz="2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5 specific summaries: Facts, Analysis, Argument, Judgement, Statute.</a:t>
            </a:r>
          </a:p>
          <a:p>
            <a:pPr algn="just" marL="434846" indent="-217423" lvl="1">
              <a:lnSpc>
                <a:spcPts val="2819"/>
              </a:lnSpc>
              <a:buFont typeface="Arial"/>
              <a:buChar char="•"/>
            </a:pPr>
            <a:r>
              <a:rPr lang="en-US" sz="20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robust reward mechanism balancing coverage, redundancy minimization, positional relevance, and length efficiency.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55155"/>
            <a:ext cx="5521571" cy="52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7"/>
              </a:lnSpc>
              <a:spcBef>
                <a:spcPct val="0"/>
              </a:spcBef>
            </a:pPr>
            <a:r>
              <a:rPr lang="en-US" b="true" sz="29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908" y="3184659"/>
            <a:ext cx="3026701" cy="38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Reward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10839" y="2531244"/>
            <a:ext cx="434075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Multi-Aspect Summarization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2908" y="2467675"/>
            <a:ext cx="2546086" cy="48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 Judgments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10839" y="3184659"/>
            <a:ext cx="4530776" cy="38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Domain-Specific Integration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0" t="-24555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9505355" cy="8058285"/>
            <a:chOff x="0" y="0"/>
            <a:chExt cx="12673806" cy="107443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17525"/>
              <a:ext cx="3584773" cy="1393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b="true" sz="33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Sources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23494"/>
              <a:ext cx="12673806" cy="114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5792" indent="-197896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IN-EXT Dataset:</a:t>
              </a:r>
              <a:r>
                <a:rPr lang="en-US" sz="21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Curated collection of Indian legal judgments with extractive annotations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990598"/>
              <a:ext cx="12673806" cy="114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5792" indent="-197896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Indian Kanoon 2025 Cases:</a:t>
              </a:r>
              <a:r>
                <a:rPr lang="en-US" sz="21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Recent judgments from Indian courts providing diverse case types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470246"/>
              <a:ext cx="6019800" cy="707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12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</a:t>
              </a:r>
              <a:r>
                <a:rPr lang="en-US" b="true" sz="33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441893"/>
              <a:ext cx="12673806" cy="114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PDF extraction using PyPDF and pdfplumber libraries to handle various document formats and structures.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816962"/>
              <a:ext cx="12673806" cy="114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Comprehensive cleaning removes OCR noise, standardizes headers and footers, and normalizes formatting inconsistencies.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192032"/>
              <a:ext cx="12673806" cy="55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Final output: Training-ready data optimized for RL and evaluation.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80975"/>
              <a:ext cx="9288462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Dataset Overview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9541" y="2527400"/>
            <a:ext cx="4588074" cy="3818781"/>
            <a:chOff x="0" y="0"/>
            <a:chExt cx="7172682" cy="5970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20" y="15475"/>
              <a:ext cx="7157339" cy="5939182"/>
            </a:xfrm>
            <a:custGeom>
              <a:avLst/>
              <a:gdLst/>
              <a:ahLst/>
              <a:cxnLst/>
              <a:rect r="r" b="b" t="t" l="l"/>
              <a:pathLst>
                <a:path h="5939182" w="7157339">
                  <a:moveTo>
                    <a:pt x="0" y="30951"/>
                  </a:moveTo>
                  <a:cubicBezTo>
                    <a:pt x="0" y="13928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13928"/>
                    <a:pt x="7157339" y="30951"/>
                  </a:cubicBezTo>
                  <a:lnTo>
                    <a:pt x="7157339" y="5908232"/>
                  </a:lnTo>
                  <a:cubicBezTo>
                    <a:pt x="7157339" y="5925255"/>
                    <a:pt x="7150480" y="5939183"/>
                    <a:pt x="7142099" y="5939183"/>
                  </a:cubicBezTo>
                  <a:lnTo>
                    <a:pt x="15240" y="5939183"/>
                  </a:lnTo>
                  <a:cubicBezTo>
                    <a:pt x="6858" y="5939183"/>
                    <a:pt x="0" y="5925255"/>
                    <a:pt x="0" y="5908232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72578" cy="5970077"/>
            </a:xfrm>
            <a:custGeom>
              <a:avLst/>
              <a:gdLst/>
              <a:ahLst/>
              <a:cxnLst/>
              <a:rect r="r" b="b" t="t" l="l"/>
              <a:pathLst>
                <a:path h="5970077" w="7172578">
                  <a:moveTo>
                    <a:pt x="0" y="46426"/>
                  </a:moveTo>
                  <a:cubicBezTo>
                    <a:pt x="0" y="20634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15475"/>
                  </a:lnTo>
                  <a:lnTo>
                    <a:pt x="7149719" y="0"/>
                  </a:lnTo>
                  <a:cubicBezTo>
                    <a:pt x="7162292" y="0"/>
                    <a:pt x="7172578" y="20634"/>
                    <a:pt x="7172578" y="46426"/>
                  </a:cubicBezTo>
                  <a:lnTo>
                    <a:pt x="7164959" y="46426"/>
                  </a:lnTo>
                  <a:lnTo>
                    <a:pt x="7172578" y="46426"/>
                  </a:lnTo>
                  <a:lnTo>
                    <a:pt x="7172578" y="5923707"/>
                  </a:lnTo>
                  <a:lnTo>
                    <a:pt x="7164959" y="5923707"/>
                  </a:lnTo>
                  <a:lnTo>
                    <a:pt x="7172578" y="5923707"/>
                  </a:lnTo>
                  <a:cubicBezTo>
                    <a:pt x="7172578" y="5949500"/>
                    <a:pt x="7162292" y="5970077"/>
                    <a:pt x="7149719" y="5970077"/>
                  </a:cubicBezTo>
                  <a:lnTo>
                    <a:pt x="7149719" y="5954658"/>
                  </a:lnTo>
                  <a:lnTo>
                    <a:pt x="7149719" y="5970077"/>
                  </a:lnTo>
                  <a:lnTo>
                    <a:pt x="22860" y="5970077"/>
                  </a:lnTo>
                  <a:lnTo>
                    <a:pt x="22860" y="5954658"/>
                  </a:lnTo>
                  <a:lnTo>
                    <a:pt x="22860" y="5970077"/>
                  </a:lnTo>
                  <a:cubicBezTo>
                    <a:pt x="10287" y="5970077"/>
                    <a:pt x="0" y="5949500"/>
                    <a:pt x="0" y="5923707"/>
                  </a:cubicBezTo>
                  <a:lnTo>
                    <a:pt x="0" y="46426"/>
                  </a:lnTo>
                  <a:lnTo>
                    <a:pt x="7620" y="46426"/>
                  </a:lnTo>
                  <a:lnTo>
                    <a:pt x="0" y="46426"/>
                  </a:lnTo>
                  <a:moveTo>
                    <a:pt x="15240" y="46426"/>
                  </a:moveTo>
                  <a:lnTo>
                    <a:pt x="15240" y="5923707"/>
                  </a:lnTo>
                  <a:lnTo>
                    <a:pt x="7620" y="5923707"/>
                  </a:lnTo>
                  <a:lnTo>
                    <a:pt x="15240" y="5923707"/>
                  </a:lnTo>
                  <a:cubicBezTo>
                    <a:pt x="15240" y="5932219"/>
                    <a:pt x="18669" y="5939183"/>
                    <a:pt x="22860" y="5939183"/>
                  </a:cubicBezTo>
                  <a:lnTo>
                    <a:pt x="7149719" y="5939183"/>
                  </a:lnTo>
                  <a:cubicBezTo>
                    <a:pt x="7153910" y="5939183"/>
                    <a:pt x="7157338" y="5932219"/>
                    <a:pt x="7157338" y="5923707"/>
                  </a:cubicBezTo>
                  <a:lnTo>
                    <a:pt x="7157338" y="46426"/>
                  </a:lnTo>
                  <a:cubicBezTo>
                    <a:pt x="7157338" y="37915"/>
                    <a:pt x="7153910" y="30951"/>
                    <a:pt x="7149719" y="30951"/>
                  </a:cubicBezTo>
                  <a:lnTo>
                    <a:pt x="22860" y="30951"/>
                  </a:lnTo>
                  <a:lnTo>
                    <a:pt x="22860" y="15475"/>
                  </a:lnTo>
                  <a:lnTo>
                    <a:pt x="22860" y="30951"/>
                  </a:lnTo>
                  <a:cubicBezTo>
                    <a:pt x="18669" y="30951"/>
                    <a:pt x="15240" y="37915"/>
                    <a:pt x="15240" y="46426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6908155"/>
            <a:ext cx="8271387" cy="2350144"/>
            <a:chOff x="0" y="0"/>
            <a:chExt cx="12930923" cy="3674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737" y="9524"/>
              <a:ext cx="12903262" cy="3655077"/>
            </a:xfrm>
            <a:custGeom>
              <a:avLst/>
              <a:gdLst/>
              <a:ahLst/>
              <a:cxnLst/>
              <a:rect r="r" b="b" t="t" l="l"/>
              <a:pathLst>
                <a:path h="3655077" w="12903262">
                  <a:moveTo>
                    <a:pt x="0" y="19047"/>
                  </a:moveTo>
                  <a:cubicBezTo>
                    <a:pt x="0" y="8571"/>
                    <a:pt x="12364" y="0"/>
                    <a:pt x="27475" y="0"/>
                  </a:cubicBezTo>
                  <a:lnTo>
                    <a:pt x="12875787" y="0"/>
                  </a:lnTo>
                  <a:cubicBezTo>
                    <a:pt x="12890898" y="0"/>
                    <a:pt x="12903262" y="8571"/>
                    <a:pt x="12903262" y="19047"/>
                  </a:cubicBezTo>
                  <a:lnTo>
                    <a:pt x="12903262" y="3636029"/>
                  </a:lnTo>
                  <a:cubicBezTo>
                    <a:pt x="12903262" y="3646505"/>
                    <a:pt x="12890898" y="3655076"/>
                    <a:pt x="12875787" y="3655076"/>
                  </a:cubicBezTo>
                  <a:lnTo>
                    <a:pt x="27475" y="3655076"/>
                  </a:lnTo>
                  <a:cubicBezTo>
                    <a:pt x="12364" y="3655076"/>
                    <a:pt x="0" y="3646505"/>
                    <a:pt x="0" y="363602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30736" cy="3674111"/>
            </a:xfrm>
            <a:custGeom>
              <a:avLst/>
              <a:gdLst/>
              <a:ahLst/>
              <a:cxnLst/>
              <a:rect r="r" b="b" t="t" l="l"/>
              <a:pathLst>
                <a:path h="3674111" w="12930736">
                  <a:moveTo>
                    <a:pt x="0" y="28571"/>
                  </a:moveTo>
                  <a:cubicBezTo>
                    <a:pt x="0" y="12698"/>
                    <a:pt x="18545" y="0"/>
                    <a:pt x="41212" y="0"/>
                  </a:cubicBezTo>
                  <a:lnTo>
                    <a:pt x="12889524" y="0"/>
                  </a:lnTo>
                  <a:lnTo>
                    <a:pt x="12889524" y="9524"/>
                  </a:lnTo>
                  <a:lnTo>
                    <a:pt x="12889524" y="0"/>
                  </a:lnTo>
                  <a:cubicBezTo>
                    <a:pt x="12912191" y="0"/>
                    <a:pt x="12930736" y="12698"/>
                    <a:pt x="12930736" y="28571"/>
                  </a:cubicBezTo>
                  <a:lnTo>
                    <a:pt x="12916999" y="28571"/>
                  </a:lnTo>
                  <a:lnTo>
                    <a:pt x="12930736" y="28571"/>
                  </a:lnTo>
                  <a:lnTo>
                    <a:pt x="12930736" y="3645553"/>
                  </a:lnTo>
                  <a:lnTo>
                    <a:pt x="12916999" y="3645553"/>
                  </a:lnTo>
                  <a:lnTo>
                    <a:pt x="12930736" y="3645553"/>
                  </a:lnTo>
                  <a:cubicBezTo>
                    <a:pt x="12930736" y="3661426"/>
                    <a:pt x="12912191" y="3674111"/>
                    <a:pt x="12889524" y="3674111"/>
                  </a:cubicBezTo>
                  <a:lnTo>
                    <a:pt x="12889524" y="3664600"/>
                  </a:lnTo>
                  <a:lnTo>
                    <a:pt x="12889524" y="3674111"/>
                  </a:lnTo>
                  <a:lnTo>
                    <a:pt x="41212" y="3674111"/>
                  </a:lnTo>
                  <a:lnTo>
                    <a:pt x="41212" y="3664600"/>
                  </a:lnTo>
                  <a:lnTo>
                    <a:pt x="41212" y="3674111"/>
                  </a:lnTo>
                  <a:cubicBezTo>
                    <a:pt x="18545" y="3674111"/>
                    <a:pt x="0" y="3661426"/>
                    <a:pt x="0" y="3645553"/>
                  </a:cubicBezTo>
                  <a:lnTo>
                    <a:pt x="0" y="28571"/>
                  </a:lnTo>
                  <a:lnTo>
                    <a:pt x="13737" y="28571"/>
                  </a:lnTo>
                  <a:lnTo>
                    <a:pt x="0" y="28571"/>
                  </a:lnTo>
                  <a:moveTo>
                    <a:pt x="27475" y="28571"/>
                  </a:moveTo>
                  <a:lnTo>
                    <a:pt x="27475" y="3645553"/>
                  </a:lnTo>
                  <a:lnTo>
                    <a:pt x="13737" y="3645553"/>
                  </a:lnTo>
                  <a:lnTo>
                    <a:pt x="27475" y="3645553"/>
                  </a:lnTo>
                  <a:cubicBezTo>
                    <a:pt x="27475" y="3650791"/>
                    <a:pt x="33657" y="3655077"/>
                    <a:pt x="41212" y="3655077"/>
                  </a:cubicBezTo>
                  <a:lnTo>
                    <a:pt x="12889524" y="3655077"/>
                  </a:lnTo>
                  <a:cubicBezTo>
                    <a:pt x="12897080" y="3655077"/>
                    <a:pt x="12903261" y="3650791"/>
                    <a:pt x="12903261" y="3645553"/>
                  </a:cubicBezTo>
                  <a:lnTo>
                    <a:pt x="12903261" y="28571"/>
                  </a:lnTo>
                  <a:cubicBezTo>
                    <a:pt x="12903261" y="23333"/>
                    <a:pt x="12897080" y="19048"/>
                    <a:pt x="12889524" y="19048"/>
                  </a:cubicBezTo>
                  <a:lnTo>
                    <a:pt x="41212" y="19048"/>
                  </a:lnTo>
                  <a:lnTo>
                    <a:pt x="41212" y="9524"/>
                  </a:lnTo>
                  <a:lnTo>
                    <a:pt x="41212" y="19048"/>
                  </a:lnTo>
                  <a:cubicBezTo>
                    <a:pt x="33657" y="19048"/>
                    <a:pt x="27475" y="23333"/>
                    <a:pt x="27475" y="28571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67000"/>
              </a:blip>
              <a:stretch>
                <a:fillRect l="0" t="-24555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2238" y="839688"/>
            <a:ext cx="7819099" cy="87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5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Configuration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2545257"/>
            <a:ext cx="4588074" cy="3800924"/>
            <a:chOff x="0" y="0"/>
            <a:chExt cx="7172682" cy="59421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20" y="15403"/>
              <a:ext cx="7157339" cy="5911410"/>
            </a:xfrm>
            <a:custGeom>
              <a:avLst/>
              <a:gdLst/>
              <a:ahLst/>
              <a:cxnLst/>
              <a:rect r="r" b="b" t="t" l="l"/>
              <a:pathLst>
                <a:path h="5911410" w="7157339">
                  <a:moveTo>
                    <a:pt x="0" y="30806"/>
                  </a:moveTo>
                  <a:cubicBezTo>
                    <a:pt x="0" y="13863"/>
                    <a:pt x="6858" y="0"/>
                    <a:pt x="15240" y="0"/>
                  </a:cubicBezTo>
                  <a:lnTo>
                    <a:pt x="7142099" y="0"/>
                  </a:lnTo>
                  <a:cubicBezTo>
                    <a:pt x="7150480" y="0"/>
                    <a:pt x="7157339" y="13863"/>
                    <a:pt x="7157339" y="30806"/>
                  </a:cubicBezTo>
                  <a:lnTo>
                    <a:pt x="7157339" y="5880604"/>
                  </a:lnTo>
                  <a:cubicBezTo>
                    <a:pt x="7157339" y="5897547"/>
                    <a:pt x="7150480" y="5911410"/>
                    <a:pt x="7142099" y="5911410"/>
                  </a:cubicBezTo>
                  <a:lnTo>
                    <a:pt x="15240" y="5911410"/>
                  </a:lnTo>
                  <a:cubicBezTo>
                    <a:pt x="6858" y="5911410"/>
                    <a:pt x="0" y="5897547"/>
                    <a:pt x="0" y="5880604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72578" cy="5942160"/>
            </a:xfrm>
            <a:custGeom>
              <a:avLst/>
              <a:gdLst/>
              <a:ahLst/>
              <a:cxnLst/>
              <a:rect r="r" b="b" t="t" l="l"/>
              <a:pathLst>
                <a:path h="5942160" w="7172578">
                  <a:moveTo>
                    <a:pt x="0" y="46209"/>
                  </a:moveTo>
                  <a:cubicBezTo>
                    <a:pt x="0" y="20537"/>
                    <a:pt x="10287" y="0"/>
                    <a:pt x="22860" y="0"/>
                  </a:cubicBezTo>
                  <a:lnTo>
                    <a:pt x="7149719" y="0"/>
                  </a:lnTo>
                  <a:lnTo>
                    <a:pt x="7149719" y="15403"/>
                  </a:lnTo>
                  <a:lnTo>
                    <a:pt x="7149719" y="0"/>
                  </a:lnTo>
                  <a:cubicBezTo>
                    <a:pt x="7162292" y="0"/>
                    <a:pt x="7172578" y="20537"/>
                    <a:pt x="7172578" y="46209"/>
                  </a:cubicBezTo>
                  <a:lnTo>
                    <a:pt x="7164959" y="46209"/>
                  </a:lnTo>
                  <a:lnTo>
                    <a:pt x="7172578" y="46209"/>
                  </a:lnTo>
                  <a:lnTo>
                    <a:pt x="7172578" y="5896007"/>
                  </a:lnTo>
                  <a:lnTo>
                    <a:pt x="7164959" y="5896007"/>
                  </a:lnTo>
                  <a:lnTo>
                    <a:pt x="7172578" y="5896007"/>
                  </a:lnTo>
                  <a:cubicBezTo>
                    <a:pt x="7172578" y="5921678"/>
                    <a:pt x="7162292" y="5942160"/>
                    <a:pt x="7149719" y="5942160"/>
                  </a:cubicBezTo>
                  <a:lnTo>
                    <a:pt x="7149719" y="5926813"/>
                  </a:lnTo>
                  <a:lnTo>
                    <a:pt x="7149719" y="5942160"/>
                  </a:lnTo>
                  <a:lnTo>
                    <a:pt x="22860" y="5942160"/>
                  </a:lnTo>
                  <a:lnTo>
                    <a:pt x="22860" y="5926813"/>
                  </a:lnTo>
                  <a:lnTo>
                    <a:pt x="22860" y="5942160"/>
                  </a:lnTo>
                  <a:cubicBezTo>
                    <a:pt x="10287" y="5942160"/>
                    <a:pt x="0" y="5921678"/>
                    <a:pt x="0" y="5896007"/>
                  </a:cubicBezTo>
                  <a:lnTo>
                    <a:pt x="0" y="46209"/>
                  </a:lnTo>
                  <a:lnTo>
                    <a:pt x="7620" y="46209"/>
                  </a:lnTo>
                  <a:lnTo>
                    <a:pt x="0" y="46209"/>
                  </a:lnTo>
                  <a:moveTo>
                    <a:pt x="15240" y="46209"/>
                  </a:moveTo>
                  <a:lnTo>
                    <a:pt x="15240" y="5896007"/>
                  </a:lnTo>
                  <a:lnTo>
                    <a:pt x="7620" y="5896007"/>
                  </a:lnTo>
                  <a:lnTo>
                    <a:pt x="15240" y="5896007"/>
                  </a:lnTo>
                  <a:cubicBezTo>
                    <a:pt x="15240" y="5904478"/>
                    <a:pt x="18669" y="5911410"/>
                    <a:pt x="22860" y="5911410"/>
                  </a:cubicBezTo>
                  <a:lnTo>
                    <a:pt x="7149719" y="5911410"/>
                  </a:lnTo>
                  <a:cubicBezTo>
                    <a:pt x="7153910" y="5911410"/>
                    <a:pt x="7157338" y="5904478"/>
                    <a:pt x="7157338" y="5896007"/>
                  </a:cubicBezTo>
                  <a:lnTo>
                    <a:pt x="7157338" y="46209"/>
                  </a:lnTo>
                  <a:cubicBezTo>
                    <a:pt x="7157338" y="37737"/>
                    <a:pt x="7153910" y="30806"/>
                    <a:pt x="7149719" y="30806"/>
                  </a:cubicBezTo>
                  <a:lnTo>
                    <a:pt x="22860" y="30806"/>
                  </a:lnTo>
                  <a:lnTo>
                    <a:pt x="22860" y="15403"/>
                  </a:lnTo>
                  <a:lnTo>
                    <a:pt x="22860" y="30806"/>
                  </a:lnTo>
                  <a:cubicBezTo>
                    <a:pt x="18669" y="30806"/>
                    <a:pt x="15240" y="37737"/>
                    <a:pt x="15240" y="46209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92238" y="2527400"/>
            <a:ext cx="4588074" cy="152400"/>
            <a:chOff x="0" y="0"/>
            <a:chExt cx="6117432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17463" cy="203200"/>
            </a:xfrm>
            <a:custGeom>
              <a:avLst/>
              <a:gdLst/>
              <a:ahLst/>
              <a:cxnLst/>
              <a:rect r="r" b="b" t="t" l="l"/>
              <a:pathLst>
                <a:path h="203200" w="6117463">
                  <a:moveTo>
                    <a:pt x="0" y="0"/>
                  </a:moveTo>
                  <a:lnTo>
                    <a:pt x="6117463" y="0"/>
                  </a:lnTo>
                  <a:lnTo>
                    <a:pt x="6117463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99568" y="2909086"/>
            <a:ext cx="3973415" cy="85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b="true" sz="26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Unsupervised Policy-Gradient RL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9568" y="3861980"/>
            <a:ext cx="3973415" cy="208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labeled summaries required—the agent learns entirely from reward signals, enabling scalability across legal domains.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849541" y="2527400"/>
            <a:ext cx="4588223" cy="152400"/>
            <a:chOff x="0" y="0"/>
            <a:chExt cx="6117630" cy="203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17590" cy="203200"/>
            </a:xfrm>
            <a:custGeom>
              <a:avLst/>
              <a:gdLst/>
              <a:ahLst/>
              <a:cxnLst/>
              <a:rect r="r" b="b" t="t" l="l"/>
              <a:pathLst>
                <a:path h="203200" w="6117590">
                  <a:moveTo>
                    <a:pt x="0" y="0"/>
                  </a:moveTo>
                  <a:lnTo>
                    <a:pt x="6117590" y="0"/>
                  </a:lnTo>
                  <a:lnTo>
                    <a:pt x="61175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6156871" y="2909086"/>
            <a:ext cx="3973563" cy="85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b="true" sz="26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Hardware: NVIDIA Tesla T4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56871" y="3861980"/>
            <a:ext cx="3973563" cy="166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GPU acceleration enables efficient training on long legal documents with thousands of sentences.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567" y="7581453"/>
            <a:ext cx="6001676" cy="4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b="true" sz="26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Episodic Training with Checkpoints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0043" y="8096994"/>
            <a:ext cx="8830866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Regular checkpointing ensures training stability and enables model selection based on validation performance.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001763" y="6893281"/>
            <a:ext cx="8261862" cy="274422"/>
            <a:chOff x="0" y="0"/>
            <a:chExt cx="6117630" cy="203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17590" cy="203200"/>
            </a:xfrm>
            <a:custGeom>
              <a:avLst/>
              <a:gdLst/>
              <a:ahLst/>
              <a:cxnLst/>
              <a:rect r="r" b="b" t="t" l="l"/>
              <a:pathLst>
                <a:path h="203200" w="6117590">
                  <a:moveTo>
                    <a:pt x="0" y="0"/>
                  </a:moveTo>
                  <a:lnTo>
                    <a:pt x="6117590" y="0"/>
                  </a:lnTo>
                  <a:lnTo>
                    <a:pt x="6117590" y="203200"/>
                  </a:lnTo>
                  <a:lnTo>
                    <a:pt x="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32520" y="682838"/>
            <a:ext cx="11714115" cy="91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Models Implemented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4676" y="2240100"/>
            <a:ext cx="4179784" cy="52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b="true" sz="3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TF-IDF Ranking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4676" y="2845622"/>
            <a:ext cx="4493448" cy="26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26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Classical frequency-based approach scoring sentences by term importance across the document corpus.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6050" y="2278032"/>
            <a:ext cx="4179784" cy="52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b="true" sz="3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Lead-N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6050" y="2845622"/>
            <a:ext cx="4493623" cy="211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26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Positional bias baseline selecting first N sentences, exploiting typical legal document structure.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598" y="2240100"/>
            <a:ext cx="4179784" cy="52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b="true" sz="3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TextRank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8877" y="2845622"/>
            <a:ext cx="4493623" cy="26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26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Graph-based algorithm treating sentences as nodes, using similarity for edge weights and PageRank scoring.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22261" y="5882523"/>
            <a:ext cx="4493448" cy="103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b="true" sz="3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Maximal Marginal Relevance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22261" y="6999481"/>
            <a:ext cx="4493448" cy="26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26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MMR balances relevance and diversity, reducing redundancy while maintaining coverage of key points.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3635" y="5916513"/>
            <a:ext cx="3907055" cy="52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b="true" sz="3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RoBERTa Encoding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3637" y="6559969"/>
            <a:ext cx="4532102" cy="26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26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Transformer-based sentence embeddings enabling semantic similarity measurement beyond lexical overlap.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03674" y="1028700"/>
            <a:ext cx="13251367" cy="8836566"/>
          </a:xfrm>
          <a:custGeom>
            <a:avLst/>
            <a:gdLst/>
            <a:ahLst/>
            <a:cxnLst/>
            <a:rect r="r" b="b" t="t" l="l"/>
            <a:pathLst>
              <a:path h="8836566" w="13251367">
                <a:moveTo>
                  <a:pt x="0" y="0"/>
                </a:moveTo>
                <a:lnTo>
                  <a:pt x="13251366" y="0"/>
                </a:lnTo>
                <a:lnTo>
                  <a:pt x="13251366" y="8836566"/>
                </a:lnTo>
                <a:lnTo>
                  <a:pt x="0" y="883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71" r="0" b="-145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415"/>
            <a:ext cx="12357489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5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roposed 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3674" y="5754424"/>
            <a:ext cx="1573991" cy="7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Encoding Phase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4486" y="6718396"/>
            <a:ext cx="2299930" cy="40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b="true" sz="222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Selection Phase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8688" y="9064574"/>
            <a:ext cx="2189897" cy="80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  <a:spcBef>
                <a:spcPct val="0"/>
              </a:spcBef>
            </a:pPr>
            <a:r>
              <a:rPr lang="en-US" b="true" sz="222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Optimization Phase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1312" y="0"/>
            <a:ext cx="8536688" cy="10287000"/>
            <a:chOff x="0" y="0"/>
            <a:chExt cx="13225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2556">
                  <a:moveTo>
                    <a:pt x="0" y="0"/>
                  </a:moveTo>
                  <a:lnTo>
                    <a:pt x="1322556" y="0"/>
                  </a:lnTo>
                  <a:lnTo>
                    <a:pt x="13225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l="0" t="-12277" r="0" b="-1227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66823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7779" y="0"/>
            <a:ext cx="686435" cy="10287000"/>
            <a:chOff x="0" y="0"/>
            <a:chExt cx="18078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7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0789">
                  <a:moveTo>
                    <a:pt x="0" y="0"/>
                  </a:moveTo>
                  <a:lnTo>
                    <a:pt x="180789" y="0"/>
                  </a:lnTo>
                  <a:lnTo>
                    <a:pt x="1807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BA8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078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667282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656" y="240405"/>
            <a:ext cx="11697405" cy="117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The Se</a:t>
            </a:r>
            <a:r>
              <a:rPr lang="en-US" b="true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ntence Encoder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405545"/>
            <a:ext cx="17259300" cy="3192253"/>
            <a:chOff x="0" y="0"/>
            <a:chExt cx="23012400" cy="42563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655469" y="-66675"/>
              <a:ext cx="20356931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</a:t>
              </a: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LegalBERT (Frozen layers).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2938123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</a:t>
              </a: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el Used: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87992"/>
              <a:ext cx="20356931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Unlike</a:t>
              </a: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standard BERT, it is pre-trained on Indian legal documents, understanding terms like "Petitioner," "Respondent," and specific Acts.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88458"/>
              <a:ext cx="14661099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</a:t>
              </a: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hy InLegalBERT?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105930"/>
              <a:ext cx="20356931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Tok</a:t>
              </a: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enization (Handling legal abbreviations like "v.", "Sec.").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Output: 768-dimensional dense vector representations for every sentence.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37728"/>
              <a:ext cx="1192926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</a:t>
              </a:r>
              <a:r>
                <a:rPr lang="en-US" b="true" sz="24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rocess: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17656" y="1746494"/>
            <a:ext cx="11467313" cy="4325676"/>
          </a:xfrm>
          <a:custGeom>
            <a:avLst/>
            <a:gdLst/>
            <a:ahLst/>
            <a:cxnLst/>
            <a:rect r="r" b="b" t="t" l="l"/>
            <a:pathLst>
              <a:path h="4325676" w="11467313">
                <a:moveTo>
                  <a:pt x="0" y="0"/>
                </a:moveTo>
                <a:lnTo>
                  <a:pt x="11467313" y="0"/>
                </a:lnTo>
                <a:lnTo>
                  <a:pt x="11467313" y="4325676"/>
                </a:lnTo>
                <a:lnTo>
                  <a:pt x="0" y="432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8" t="-2691" r="0" b="-269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114" y="468806"/>
            <a:ext cx="13196880" cy="124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0"/>
              </a:lnSpc>
              <a:spcBef>
                <a:spcPct val="0"/>
              </a:spcBef>
            </a:pPr>
            <a:r>
              <a:rPr lang="en-US" b="true" sz="69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69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ulti-Aspect Policy Network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1658" y="3332685"/>
            <a:ext cx="17464685" cy="5191063"/>
          </a:xfrm>
          <a:custGeom>
            <a:avLst/>
            <a:gdLst/>
            <a:ahLst/>
            <a:cxnLst/>
            <a:rect r="r" b="b" t="t" l="l"/>
            <a:pathLst>
              <a:path h="5191063" w="17464685">
                <a:moveTo>
                  <a:pt x="0" y="0"/>
                </a:moveTo>
                <a:lnTo>
                  <a:pt x="17464684" y="0"/>
                </a:lnTo>
                <a:lnTo>
                  <a:pt x="17464684" y="5191064"/>
                </a:lnTo>
                <a:lnTo>
                  <a:pt x="0" y="519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8" t="0" r="-21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DAG5JOE-s3M</dc:identifier>
  <dcterms:modified xsi:type="dcterms:W3CDTF">2011-08-01T06:04:30Z</dcterms:modified>
  <cp:revision>1</cp:revision>
  <dc:title>Title: Legal Document Summarizer Using Domain-Specific Models and Reinforcement Learning Subtitle: An Unsupervised Approach to Multi-Aspect Legal Summarization Team Members: Mangesh Thale, Kedar Mahajan, Koustubh Gadekar, Sumedh Lohekar Supervisor: Ms.</dc:title>
</cp:coreProperties>
</file>